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embeddedFontLst>
    <p:embeddedFont>
      <p:font typeface="Trebuchet MS" panose="020B0603020202020204" pitchFamily="34" charset="0"/>
      <p:regular r:id="rId80"/>
      <p:bold r:id="rId81"/>
      <p:italic r:id="rId82"/>
      <p:boldItalic r:id="rId83"/>
    </p:embeddedFont>
    <p:embeddedFont>
      <p:font typeface="Roboto" panose="020B0604020202020204" charset="0"/>
      <p:regular r:id="rId84"/>
      <p:bold r:id="rId85"/>
      <p:italic r:id="rId86"/>
      <p:boldItalic r:id="rId87"/>
    </p:embeddedFont>
    <p:embeddedFont>
      <p:font typeface="Rasa"/>
      <p:regular r:id="rId88"/>
      <p:bold r:id="rId89"/>
    </p:embeddedFont>
    <p:embeddedFont>
      <p:font typeface="Cabin" panose="020B0604020202020204" charset="0"/>
      <p:regular r:id="rId90"/>
      <p:bold r:id="rId91"/>
      <p:italic r:id="rId92"/>
      <p:boldItalic r:id="rId93"/>
    </p:embeddedFont>
    <p:embeddedFont>
      <p:font typeface="Verdana" panose="020B0604030504040204" pitchFamily="34"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FBBF9B-D22C-4632-8D2A-42C50F5795AB}">
  <a:tblStyle styleId="{E3FBBF9B-D22C-4632-8D2A-42C50F5795AB}"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245" autoAdjust="0"/>
    <p:restoredTop sz="90262" autoAdjust="0"/>
  </p:normalViewPr>
  <p:slideViewPr>
    <p:cSldViewPr snapToGrid="0">
      <p:cViewPr>
        <p:scale>
          <a:sx n="75" d="100"/>
          <a:sy n="75" d="100"/>
        </p:scale>
        <p:origin x="-192" y="90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66899047"/>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 name="Shape 6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8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3" name="Shape 3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45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0" name="Shape 3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995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25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PV</a:t>
            </a:r>
            <a:r>
              <a:rPr lang="en-US" baseline="0" dirty="0" smtClean="0"/>
              <a:t> – power/para? virtualization</a:t>
            </a:r>
            <a:endParaRPr dirty="0"/>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59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9" name="Shape 4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84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5" name="Shape 4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0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6" name="Shape 43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455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72" name="Shape 4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56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3" name="Shape 5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1" name="Shape 5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02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 name="Shape 7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17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74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4" name="Shape 5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61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2" name="Shape 5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8876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8" name="Shape 56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387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3" name="Shape 57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9" name="Shape 57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13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530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04" name="Shape 60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28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484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https://get.docker.com</a:t>
            </a:r>
            <a:endParaRPr lang="he-IL" dirty="0" smtClean="0"/>
          </a:p>
          <a:p>
            <a:pPr lvl="0">
              <a:spcBef>
                <a:spcPts val="0"/>
              </a:spcBef>
              <a:buNone/>
            </a:pPr>
            <a:r>
              <a:rPr lang="he-IL" dirty="0" smtClean="0"/>
              <a:t>התקנת</a:t>
            </a:r>
            <a:r>
              <a:rPr lang="he-IL" baseline="0" dirty="0" smtClean="0"/>
              <a:t> ה-</a:t>
            </a:r>
            <a:r>
              <a:rPr lang="en-US" baseline="0" dirty="0" err="1" smtClean="0"/>
              <a:t>docker</a:t>
            </a:r>
            <a:r>
              <a:rPr lang="en-US" baseline="0" dirty="0" smtClean="0"/>
              <a:t> engine</a:t>
            </a:r>
            <a:r>
              <a:rPr lang="he-IL" baseline="0" dirty="0" smtClean="0"/>
              <a:t> (אנחנו משתמשים בקורס ב-</a:t>
            </a:r>
            <a:r>
              <a:rPr lang="en-US" baseline="0" dirty="0" smtClean="0"/>
              <a:t>AWS</a:t>
            </a:r>
            <a:r>
              <a:rPr lang="he-IL" baseline="0" dirty="0" smtClean="0"/>
              <a:t>). </a:t>
            </a:r>
          </a:p>
          <a:p>
            <a:pPr lvl="0">
              <a:spcBef>
                <a:spcPts val="0"/>
              </a:spcBef>
              <a:buNone/>
            </a:pPr>
            <a:r>
              <a:rPr lang="he-IL" baseline="0" dirty="0" smtClean="0"/>
              <a:t>הוספנו הרשאות של </a:t>
            </a:r>
            <a:r>
              <a:rPr lang="en-US" baseline="0" dirty="0" smtClean="0"/>
              <a:t>student</a:t>
            </a:r>
            <a:r>
              <a:rPr lang="he-IL" baseline="0" dirty="0" smtClean="0"/>
              <a:t> לקבוצה </a:t>
            </a:r>
            <a:r>
              <a:rPr lang="en-US" baseline="0" dirty="0" err="1" smtClean="0"/>
              <a:t>docker</a:t>
            </a:r>
            <a:r>
              <a:rPr lang="en-US" baseline="0" dirty="0" smtClean="0"/>
              <a:t> </a:t>
            </a:r>
            <a:r>
              <a:rPr lang="he-IL" baseline="0" dirty="0" smtClean="0"/>
              <a:t> - נותן גישה ל-</a:t>
            </a:r>
            <a:r>
              <a:rPr lang="en-US" baseline="0" dirty="0" smtClean="0"/>
              <a:t>socket</a:t>
            </a:r>
            <a:r>
              <a:rPr lang="he-IL" baseline="0" dirty="0" smtClean="0"/>
              <a:t> של </a:t>
            </a:r>
            <a:r>
              <a:rPr lang="en-US" baseline="0" dirty="0" err="1" smtClean="0"/>
              <a:t>docker</a:t>
            </a:r>
            <a:r>
              <a:rPr lang="he-IL" baseline="0" dirty="0" smtClean="0"/>
              <a:t> (</a:t>
            </a:r>
            <a:r>
              <a:rPr lang="en-US" baseline="0" dirty="0" smtClean="0"/>
              <a:t>/run/</a:t>
            </a:r>
            <a:r>
              <a:rPr lang="en-US" baseline="0" dirty="0" err="1" smtClean="0"/>
              <a:t>docker.sock</a:t>
            </a:r>
            <a:r>
              <a:rPr lang="he-IL" baseline="0" dirty="0" smtClean="0"/>
              <a:t>)</a:t>
            </a:r>
          </a:p>
          <a:p>
            <a:pPr lvl="0">
              <a:spcBef>
                <a:spcPts val="0"/>
              </a:spcBef>
              <a:buNone/>
            </a:pPr>
            <a:r>
              <a:rPr lang="he-IL" baseline="0" dirty="0" smtClean="0"/>
              <a:t>התחברות דרך - </a:t>
            </a:r>
            <a:r>
              <a:rPr lang="en-US" baseline="0" dirty="0" smtClean="0"/>
              <a:t> </a:t>
            </a:r>
            <a:r>
              <a:rPr lang="en-US" baseline="0" dirty="0" err="1" smtClean="0"/>
              <a:t>ssh</a:t>
            </a:r>
            <a:r>
              <a:rPr lang="en-US" baseline="0" dirty="0" smtClean="0"/>
              <a:t> 34.248.220.168 -l student</a:t>
            </a:r>
            <a:r>
              <a:rPr lang="he-IL" baseline="0" dirty="0" smtClean="0"/>
              <a:t>(</a:t>
            </a:r>
            <a:r>
              <a:rPr lang="en-US" baseline="0" dirty="0" smtClean="0"/>
              <a:t>user/pass - student</a:t>
            </a:r>
            <a:r>
              <a:rPr lang="he-IL" baseline="0" dirty="0" smtClean="0"/>
              <a:t>)</a:t>
            </a:r>
            <a:endParaRPr lang="en-US"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smtClean="0"/>
              <a:t>https://hub.docker.com</a:t>
            </a:r>
            <a:endParaRPr lang="he-IL" dirty="0" smtClean="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smtClean="0"/>
          </a:p>
          <a:p>
            <a:pPr lvl="0">
              <a:spcBef>
                <a:spcPts val="0"/>
              </a:spcBef>
              <a:buNone/>
            </a:pPr>
            <a:endParaRPr dirty="0"/>
          </a:p>
        </p:txBody>
      </p:sp>
      <p:sp>
        <p:nvSpPr>
          <p:cNvPr id="615" name="Shape 6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80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err="1" smtClean="0"/>
              <a:t>Docker</a:t>
            </a:r>
            <a:r>
              <a:rPr lang="he-IL" baseline="0" dirty="0" smtClean="0"/>
              <a:t> מאפשר התקנה אוטומטית של </a:t>
            </a:r>
            <a:r>
              <a:rPr lang="he-IL" baseline="0" dirty="0" err="1" smtClean="0"/>
              <a:t>קומפוננטות</a:t>
            </a:r>
            <a:r>
              <a:rPr lang="he-IL" baseline="0" dirty="0" smtClean="0"/>
              <a:t> שונות – בקלות רבה יותר (סביבה נקייה – </a:t>
            </a:r>
            <a:r>
              <a:rPr lang="he-IL" baseline="0" dirty="0" err="1" smtClean="0"/>
              <a:t>הכל</a:t>
            </a:r>
            <a:r>
              <a:rPr lang="he-IL" baseline="0" dirty="0" smtClean="0"/>
              <a:t> עובד </a:t>
            </a:r>
            <a:r>
              <a:rPr lang="he-IL" baseline="0" dirty="0" smtClean="0">
                <a:sym typeface="Wingdings" panose="05000000000000000000" pitchFamily="2" charset="2"/>
              </a:rPr>
              <a:t></a:t>
            </a:r>
            <a:r>
              <a:rPr lang="he-IL" baseline="0" dirty="0" smtClean="0"/>
              <a:t>)</a:t>
            </a:r>
          </a:p>
          <a:p>
            <a:pPr lvl="0">
              <a:spcBef>
                <a:spcPts val="0"/>
              </a:spcBef>
              <a:buNone/>
            </a:pPr>
            <a:endParaRPr dirty="0"/>
          </a:p>
        </p:txBody>
      </p:sp>
      <p:sp>
        <p:nvSpPr>
          <p:cNvPr id="85" name="Shape 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103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848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8" name="Shape 6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928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err="1" smtClean="0"/>
              <a:t>Cgroups</a:t>
            </a:r>
            <a:r>
              <a:rPr lang="en-US" dirty="0" smtClean="0"/>
              <a:t> - </a:t>
            </a:r>
            <a:endParaRPr lang="he-IL" dirty="0" smtClean="0"/>
          </a:p>
          <a:p>
            <a:pPr lvl="0">
              <a:spcBef>
                <a:spcPts val="0"/>
              </a:spcBef>
              <a:buNone/>
            </a:pPr>
            <a:r>
              <a:rPr lang="en-US" dirty="0" smtClean="0"/>
              <a:t>n/s</a:t>
            </a:r>
            <a:r>
              <a:rPr lang="en-US" baseline="0" dirty="0" smtClean="0"/>
              <a:t> – system  what can we see</a:t>
            </a:r>
            <a:endParaRPr dirty="0"/>
          </a:p>
        </p:txBody>
      </p:sp>
      <p:sp>
        <p:nvSpPr>
          <p:cNvPr id="634" name="Shape 6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725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0" name="Shape 6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468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6" name="Shape 6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906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2" name="Shape 6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317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9" name="Shape 6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107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6" name="Shape 66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215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2" name="Shape 6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52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8" name="Shape 6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43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523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4" name="Shape 6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008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0" name="Shape 6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289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822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10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8" name="Shape 7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306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14" name="Shape 7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283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2" name="Shape 72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945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9" name="Shape 72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384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5" name="Shape 7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8599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1" name="Shape 7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42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6" name="Shape 1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996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err="1" smtClean="0"/>
              <a:t>docker</a:t>
            </a:r>
            <a:r>
              <a:rPr lang="en-US" dirty="0" smtClean="0"/>
              <a:t> build</a:t>
            </a:r>
            <a:r>
              <a:rPr lang="he-IL" dirty="0" smtClean="0"/>
              <a:t> מאפשר לבנות </a:t>
            </a:r>
            <a:r>
              <a:rPr lang="en-US" dirty="0" smtClean="0"/>
              <a:t>image</a:t>
            </a:r>
            <a:r>
              <a:rPr lang="he-IL" smtClean="0"/>
              <a:t> חדש.</a:t>
            </a:r>
            <a:endParaRPr dirty="0"/>
          </a:p>
        </p:txBody>
      </p:sp>
      <p:sp>
        <p:nvSpPr>
          <p:cNvPr id="747" name="Shape 7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40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53" name="Shape 7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699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59" name="Shape 7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912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5" name="Shape 7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582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1" name="Shape 77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265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7" name="Shape 7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51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3" name="Shape 7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662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9" name="Shape 7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413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5" name="Shape 7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22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1" name="Shape 8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3" name="Shape 2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347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7" name="Shape 8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929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14" name="Shape 8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307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0" name="Shape 8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91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3550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33" name="Shape 83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0502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39" name="Shape 8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6915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5" name="Shape 84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590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53" name="Shape 8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26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59" name="Shape 8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8098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65" name="Shape 8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0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243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72" name="Shape 8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8587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78" name="Shape 8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617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4" name="Shape 8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056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90" name="Shape 8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98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97" name="Shape 8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379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03" name="Shape 9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997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09" name="Shape 90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472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15" name="Shape 9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42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he-IL" dirty="0" smtClean="0"/>
              <a:t>מאפשר</a:t>
            </a:r>
            <a:r>
              <a:rPr lang="he-IL" baseline="0" dirty="0" smtClean="0"/>
              <a:t> שינוע של מוצרי תוכנה באופן סטנדרטי ונקי – הקונטיינר נותן למוצר את ה"צרכים" שלו – </a:t>
            </a:r>
            <a:r>
              <a:rPr lang="en-US" baseline="0" dirty="0" smtClean="0"/>
              <a:t>CPU</a:t>
            </a:r>
            <a:r>
              <a:rPr lang="he-IL" baseline="0" dirty="0" smtClean="0"/>
              <a:t>, </a:t>
            </a:r>
            <a:r>
              <a:rPr lang="en-US" baseline="0" dirty="0" smtClean="0"/>
              <a:t>DISK</a:t>
            </a:r>
            <a:r>
              <a:rPr lang="he-IL" baseline="0" dirty="0" smtClean="0"/>
              <a:t> </a:t>
            </a:r>
            <a:r>
              <a:rPr lang="he-IL" baseline="0" dirty="0" err="1" smtClean="0"/>
              <a:t>וכו</a:t>
            </a:r>
            <a:r>
              <a:rPr lang="he-IL" baseline="0" dirty="0" smtClean="0"/>
              <a:t>'.</a:t>
            </a:r>
          </a:p>
          <a:p>
            <a:pPr lvl="0">
              <a:spcBef>
                <a:spcPts val="0"/>
              </a:spcBef>
              <a:buNone/>
            </a:pPr>
            <a:r>
              <a:rPr lang="en-US" baseline="0" dirty="0" smtClean="0"/>
              <a:t>Networking </a:t>
            </a:r>
            <a:r>
              <a:rPr lang="he-IL" baseline="0" dirty="0" smtClean="0"/>
              <a:t> - עובר דרך </a:t>
            </a:r>
            <a:r>
              <a:rPr lang="en-US" baseline="0" dirty="0" smtClean="0"/>
              <a:t>NAT</a:t>
            </a:r>
            <a:r>
              <a:rPr lang="he-IL" baseline="0" dirty="0" smtClean="0"/>
              <a:t> ומגדירים את המיפוי של הפורטים.</a:t>
            </a:r>
            <a:endParaRPr dirty="0"/>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3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32" name="Shape 3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26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10995300" y="5661233"/>
            <a:ext cx="1196700" cy="1196700"/>
          </a:xfrm>
          <a:prstGeom prst="rtTriangle">
            <a:avLst/>
          </a:prstGeom>
          <a:solidFill>
            <a:schemeClr val="lt1"/>
          </a:solidFill>
          <a:ln>
            <a:noFill/>
          </a:ln>
        </p:spPr>
        <p:txBody>
          <a:bodyPr lIns="121900" tIns="121900" rIns="121900" bIns="121900" anchor="ctr" anchorCtr="0">
            <a:noAutofit/>
          </a:bodyPr>
          <a:lstStyle/>
          <a:p>
            <a:pPr lvl="0">
              <a:spcBef>
                <a:spcPts val="0"/>
              </a:spcBef>
              <a:buNone/>
            </a:pPr>
            <a:endParaRPr/>
          </a:p>
        </p:txBody>
      </p:sp>
      <p:sp>
        <p:nvSpPr>
          <p:cNvPr id="11" name="Shape 11"/>
          <p:cNvSpPr/>
          <p:nvPr/>
        </p:nvSpPr>
        <p:spPr>
          <a:xfrm flipH="1">
            <a:off x="10995300" y="5661166"/>
            <a:ext cx="1196700" cy="1196700"/>
          </a:xfrm>
          <a:prstGeom prst="round1Rect">
            <a:avLst>
              <a:gd name="adj" fmla="val 16667"/>
            </a:avLst>
          </a:prstGeom>
          <a:solidFill>
            <a:schemeClr val="lt1">
              <a:alpha val="68080"/>
            </a:schemeClr>
          </a:solidFill>
          <a:ln>
            <a:noFill/>
          </a:ln>
        </p:spPr>
        <p:txBody>
          <a:bodyPr lIns="121900" tIns="121900" rIns="121900" bIns="121900" anchor="ctr" anchorCtr="0">
            <a:noAutofit/>
          </a:bodyPr>
          <a:lstStyle/>
          <a:p>
            <a:pPr lvl="0">
              <a:spcBef>
                <a:spcPts val="0"/>
              </a:spcBef>
              <a:buNone/>
            </a:pPr>
            <a:endParaRPr/>
          </a:p>
        </p:txBody>
      </p:sp>
      <p:sp>
        <p:nvSpPr>
          <p:cNvPr id="12" name="Shape 12"/>
          <p:cNvSpPr txBox="1">
            <a:spLocks noGrp="1"/>
          </p:cNvSpPr>
          <p:nvPr>
            <p:ph type="ctrTitle"/>
          </p:nvPr>
        </p:nvSpPr>
        <p:spPr>
          <a:xfrm>
            <a:off x="520700" y="2425700"/>
            <a:ext cx="10962900" cy="1244700"/>
          </a:xfrm>
          <a:prstGeom prst="rect">
            <a:avLst/>
          </a:prstGeom>
        </p:spPr>
        <p:txBody>
          <a:bodyPr lIns="121900" tIns="121900" rIns="121900" bIns="121900" anchor="b" anchorCtr="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a:endParaRPr/>
          </a:p>
        </p:txBody>
      </p:sp>
      <p:sp>
        <p:nvSpPr>
          <p:cNvPr id="13" name="Shape 13"/>
          <p:cNvSpPr txBox="1">
            <a:spLocks noGrp="1"/>
          </p:cNvSpPr>
          <p:nvPr>
            <p:ph type="subTitle" idx="1"/>
          </p:nvPr>
        </p:nvSpPr>
        <p:spPr>
          <a:xfrm>
            <a:off x="520700" y="3718840"/>
            <a:ext cx="10962900" cy="577200"/>
          </a:xfrm>
          <a:prstGeom prst="rect">
            <a:avLst/>
          </a:prstGeom>
        </p:spPr>
        <p:txBody>
          <a:bodyPr lIns="121900" tIns="121900" rIns="121900" bIns="121900"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4" name="Shape 14"/>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634000" y="1678033"/>
            <a:ext cx="10962900" cy="2618100"/>
          </a:xfrm>
          <a:prstGeom prst="rect">
            <a:avLst/>
          </a:prstGeom>
        </p:spPr>
        <p:txBody>
          <a:bodyPr lIns="121900" tIns="121900" rIns="121900" bIns="121900" anchor="b" anchorCtr="0"/>
          <a:lstStyle>
            <a:lvl1pPr lvl="0" algn="ctr">
              <a:spcBef>
                <a:spcPts val="0"/>
              </a:spcBef>
              <a:buClr>
                <a:schemeClr val="dk2"/>
              </a:buClr>
              <a:buSzPct val="100000"/>
              <a:defRPr sz="16000">
                <a:solidFill>
                  <a:schemeClr val="dk2"/>
                </a:solidFill>
              </a:defRPr>
            </a:lvl1pPr>
            <a:lvl2pPr lvl="1" algn="ctr">
              <a:spcBef>
                <a:spcPts val="0"/>
              </a:spcBef>
              <a:buClr>
                <a:schemeClr val="dk2"/>
              </a:buClr>
              <a:buSzPct val="100000"/>
              <a:defRPr sz="16000">
                <a:solidFill>
                  <a:schemeClr val="dk2"/>
                </a:solidFill>
              </a:defRPr>
            </a:lvl2pPr>
            <a:lvl3pPr lvl="2" algn="ctr">
              <a:spcBef>
                <a:spcPts val="0"/>
              </a:spcBef>
              <a:buClr>
                <a:schemeClr val="dk2"/>
              </a:buClr>
              <a:buSzPct val="100000"/>
              <a:defRPr sz="16000">
                <a:solidFill>
                  <a:schemeClr val="dk2"/>
                </a:solidFill>
              </a:defRPr>
            </a:lvl3pPr>
            <a:lvl4pPr lvl="3" algn="ctr">
              <a:spcBef>
                <a:spcPts val="0"/>
              </a:spcBef>
              <a:buClr>
                <a:schemeClr val="dk2"/>
              </a:buClr>
              <a:buSzPct val="100000"/>
              <a:defRPr sz="16000">
                <a:solidFill>
                  <a:schemeClr val="dk2"/>
                </a:solidFill>
              </a:defRPr>
            </a:lvl4pPr>
            <a:lvl5pPr lvl="4" algn="ctr">
              <a:spcBef>
                <a:spcPts val="0"/>
              </a:spcBef>
              <a:buClr>
                <a:schemeClr val="dk2"/>
              </a:buClr>
              <a:buSzPct val="100000"/>
              <a:defRPr sz="16000">
                <a:solidFill>
                  <a:schemeClr val="dk2"/>
                </a:solidFill>
              </a:defRPr>
            </a:lvl5pPr>
            <a:lvl6pPr lvl="5" algn="ctr">
              <a:spcBef>
                <a:spcPts val="0"/>
              </a:spcBef>
              <a:buClr>
                <a:schemeClr val="dk2"/>
              </a:buClr>
              <a:buSzPct val="100000"/>
              <a:defRPr sz="16000">
                <a:solidFill>
                  <a:schemeClr val="dk2"/>
                </a:solidFill>
              </a:defRPr>
            </a:lvl6pPr>
            <a:lvl7pPr lvl="6" algn="ctr">
              <a:spcBef>
                <a:spcPts val="0"/>
              </a:spcBef>
              <a:buClr>
                <a:schemeClr val="dk2"/>
              </a:buClr>
              <a:buSzPct val="100000"/>
              <a:defRPr sz="16000">
                <a:solidFill>
                  <a:schemeClr val="dk2"/>
                </a:solidFill>
              </a:defRPr>
            </a:lvl7pPr>
            <a:lvl8pPr lvl="7" algn="ctr">
              <a:spcBef>
                <a:spcPts val="0"/>
              </a:spcBef>
              <a:buClr>
                <a:schemeClr val="dk2"/>
              </a:buClr>
              <a:buSzPct val="100000"/>
              <a:defRPr sz="16000">
                <a:solidFill>
                  <a:schemeClr val="dk2"/>
                </a:solidFill>
              </a:defRPr>
            </a:lvl8pPr>
            <a:lvl9pPr lvl="8" algn="ctr">
              <a:spcBef>
                <a:spcPts val="0"/>
              </a:spcBef>
              <a:buClr>
                <a:schemeClr val="dk2"/>
              </a:buClr>
              <a:buSzPct val="100000"/>
              <a:defRPr sz="16000">
                <a:solidFill>
                  <a:schemeClr val="dk2"/>
                </a:solidFill>
              </a:defRPr>
            </a:lvl9pPr>
          </a:lstStyle>
          <a:p>
            <a:endParaRPr/>
          </a:p>
        </p:txBody>
      </p:sp>
      <p:sp>
        <p:nvSpPr>
          <p:cNvPr id="59" name="Shape 59"/>
          <p:cNvSpPr txBox="1">
            <a:spLocks noGrp="1"/>
          </p:cNvSpPr>
          <p:nvPr>
            <p:ph type="body" idx="1"/>
          </p:nvPr>
        </p:nvSpPr>
        <p:spPr>
          <a:xfrm>
            <a:off x="634000" y="4406166"/>
            <a:ext cx="10962900" cy="1734300"/>
          </a:xfrm>
          <a:prstGeom prst="rect">
            <a:avLst/>
          </a:prstGeom>
        </p:spPr>
        <p:txBody>
          <a:bodyPr lIns="121900" tIns="121900" rIns="121900" bIns="12190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523879" y="1122479"/>
            <a:ext cx="9143700" cy="2387100"/>
          </a:xfrm>
          <a:prstGeom prst="rect">
            <a:avLst/>
          </a:prstGeom>
          <a:noFill/>
          <a:ln>
            <a:noFill/>
          </a:ln>
        </p:spPr>
        <p:txBody>
          <a:bodyPr lIns="121900" tIns="121900" rIns="121900" bIns="121900"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5" name="Shape 65"/>
          <p:cNvSpPr txBox="1">
            <a:spLocks noGrp="1"/>
          </p:cNvSpPr>
          <p:nvPr>
            <p:ph type="subTitle" idx="1"/>
          </p:nvPr>
        </p:nvSpPr>
        <p:spPr>
          <a:xfrm>
            <a:off x="609479" y="1604520"/>
            <a:ext cx="10972500" cy="3977400"/>
          </a:xfrm>
          <a:prstGeom prst="rect">
            <a:avLst/>
          </a:prstGeom>
          <a:noFill/>
          <a:ln>
            <a:noFill/>
          </a:ln>
        </p:spPr>
        <p:txBody>
          <a:bodyPr lIns="121900" tIns="121900" rIns="121900" bIns="121900"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14600" y="2753800"/>
            <a:ext cx="10962900" cy="1350300"/>
          </a:xfrm>
          <a:prstGeom prst="rect">
            <a:avLst/>
          </a:prstGeom>
        </p:spPr>
        <p:txBody>
          <a:bodyPr lIns="121900" tIns="121900" rIns="121900" bIns="121900" anchor="ctr" anchorCtr="0"/>
          <a:lstStyle>
            <a:lvl1pPr lvl="0">
              <a:spcBef>
                <a:spcPts val="0"/>
              </a:spcBef>
              <a:buSzPct val="100000"/>
              <a:defRPr sz="5600"/>
            </a:lvl1pPr>
            <a:lvl2pPr lvl="1">
              <a:spcBef>
                <a:spcPts val="0"/>
              </a:spcBef>
              <a:buSzPct val="100000"/>
              <a:defRPr sz="5600"/>
            </a:lvl2pPr>
            <a:lvl3pPr lvl="2">
              <a:spcBef>
                <a:spcPts val="0"/>
              </a:spcBef>
              <a:buSzPct val="100000"/>
              <a:defRPr sz="5600"/>
            </a:lvl3pPr>
            <a:lvl4pPr lvl="3">
              <a:spcBef>
                <a:spcPts val="0"/>
              </a:spcBef>
              <a:buSzPct val="100000"/>
              <a:defRPr sz="5600"/>
            </a:lvl4pPr>
            <a:lvl5pPr lvl="4">
              <a:spcBef>
                <a:spcPts val="0"/>
              </a:spcBef>
              <a:buSzPct val="100000"/>
              <a:defRPr sz="5600"/>
            </a:lvl5pPr>
            <a:lvl6pPr lvl="5">
              <a:spcBef>
                <a:spcPts val="0"/>
              </a:spcBef>
              <a:buSzPct val="100000"/>
              <a:defRPr sz="5600"/>
            </a:lvl6pPr>
            <a:lvl7pPr lvl="6">
              <a:spcBef>
                <a:spcPts val="0"/>
              </a:spcBef>
              <a:buSzPct val="100000"/>
              <a:defRPr sz="5600"/>
            </a:lvl7pPr>
            <a:lvl8pPr lvl="7">
              <a:spcBef>
                <a:spcPts val="0"/>
              </a:spcBef>
              <a:buSzPct val="100000"/>
              <a:defRPr sz="5600"/>
            </a:lvl8pPr>
            <a:lvl9pPr lvl="8">
              <a:spcBef>
                <a:spcPts val="0"/>
              </a:spcBef>
              <a:buSzPct val="100000"/>
              <a:defRPr sz="5600"/>
            </a:lvl9pPr>
          </a:lstStyle>
          <a:p>
            <a:endParaRPr/>
          </a:p>
        </p:txBody>
      </p:sp>
      <p:sp>
        <p:nvSpPr>
          <p:cNvPr id="17" name="Shape 17"/>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7900"/>
            <a:ext cx="12192000" cy="46101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20" name="Shape 20"/>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21" name="Shape 21"/>
          <p:cNvSpPr txBox="1">
            <a:spLocks noGrp="1"/>
          </p:cNvSpPr>
          <p:nvPr>
            <p:ph type="title"/>
          </p:nvPr>
        </p:nvSpPr>
        <p:spPr>
          <a:xfrm>
            <a:off x="629200" y="984966"/>
            <a:ext cx="10962900" cy="1023600"/>
          </a:xfrm>
          <a:prstGeom prst="rect">
            <a:avLst/>
          </a:prstGeom>
        </p:spPr>
        <p:txBody>
          <a:bodyPr lIns="121900" tIns="121900" rIns="121900" bIns="121900"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629200" y="2558766"/>
            <a:ext cx="10962900" cy="3613500"/>
          </a:xfrm>
          <a:prstGeom prst="rect">
            <a:avLst/>
          </a:prstGeom>
        </p:spPr>
        <p:txBody>
          <a:bodyPr lIns="121900" tIns="121900" rIns="121900" bIns="12190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2247900"/>
            <a:ext cx="12192000" cy="46101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26" name="Shape 26"/>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27" name="Shape 27"/>
          <p:cNvSpPr txBox="1">
            <a:spLocks noGrp="1"/>
          </p:cNvSpPr>
          <p:nvPr>
            <p:ph type="title"/>
          </p:nvPr>
        </p:nvSpPr>
        <p:spPr>
          <a:xfrm>
            <a:off x="629200" y="984966"/>
            <a:ext cx="10962900" cy="1023600"/>
          </a:xfrm>
          <a:prstGeom prst="rect">
            <a:avLst/>
          </a:prstGeom>
        </p:spPr>
        <p:txBody>
          <a:bodyPr lIns="121900" tIns="121900" rIns="121900" bIns="121900"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629200" y="2558767"/>
            <a:ext cx="5333100" cy="36135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9" name="Shape 29"/>
          <p:cNvSpPr txBox="1">
            <a:spLocks noGrp="1"/>
          </p:cNvSpPr>
          <p:nvPr>
            <p:ph type="body" idx="2"/>
          </p:nvPr>
        </p:nvSpPr>
        <p:spPr>
          <a:xfrm>
            <a:off x="6259000" y="2558767"/>
            <a:ext cx="5333100" cy="36135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0" name="Shape 30"/>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875100"/>
            <a:ext cx="12192000" cy="59829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33" name="Shape 33"/>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34" name="Shape 34"/>
          <p:cNvSpPr txBox="1">
            <a:spLocks noGrp="1"/>
          </p:cNvSpPr>
          <p:nvPr>
            <p:ph type="title"/>
          </p:nvPr>
        </p:nvSpPr>
        <p:spPr>
          <a:xfrm>
            <a:off x="131000" y="21800"/>
            <a:ext cx="11768700" cy="803700"/>
          </a:xfrm>
          <a:prstGeom prst="rect">
            <a:avLst/>
          </a:prstGeom>
        </p:spPr>
        <p:txBody>
          <a:bodyPr lIns="121900" tIns="121900" rIns="121900" bIns="121900" anchor="ctr"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5" name="Shape 35"/>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4368800" y="33"/>
            <a:ext cx="7823100" cy="6858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38" name="Shape 38"/>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39" name="Shape 39"/>
          <p:cNvSpPr txBox="1">
            <a:spLocks noGrp="1"/>
          </p:cNvSpPr>
          <p:nvPr>
            <p:ph type="title"/>
          </p:nvPr>
        </p:nvSpPr>
        <p:spPr>
          <a:xfrm>
            <a:off x="301436" y="477066"/>
            <a:ext cx="3744000" cy="1271100"/>
          </a:xfrm>
          <a:prstGeom prst="rect">
            <a:avLst/>
          </a:prstGeom>
        </p:spPr>
        <p:txBody>
          <a:bodyPr lIns="121900" tIns="121900" rIns="121900" bIns="121900"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40" name="Shape 40"/>
          <p:cNvSpPr txBox="1">
            <a:spLocks noGrp="1"/>
          </p:cNvSpPr>
          <p:nvPr>
            <p:ph type="body" idx="1"/>
          </p:nvPr>
        </p:nvSpPr>
        <p:spPr>
          <a:xfrm>
            <a:off x="301433" y="1954400"/>
            <a:ext cx="3744000" cy="4218000"/>
          </a:xfrm>
          <a:prstGeom prst="rect">
            <a:avLst/>
          </a:prstGeom>
        </p:spPr>
        <p:txBody>
          <a:bodyPr lIns="121900" tIns="121900" rIns="121900" bIns="121900" anchor="t" anchorCtr="0"/>
          <a:lstStyle>
            <a:lvl1pPr lvl="0">
              <a:spcBef>
                <a:spcPts val="0"/>
              </a:spcBef>
              <a:buClr>
                <a:schemeClr val="lt1"/>
              </a:buClr>
              <a:buSzPct val="100000"/>
              <a:defRPr sz="1600">
                <a:solidFill>
                  <a:schemeClr val="lt1"/>
                </a:solidFill>
              </a:defRPr>
            </a:lvl1pPr>
            <a:lvl2pPr lvl="1">
              <a:spcBef>
                <a:spcPts val="0"/>
              </a:spcBef>
              <a:buClr>
                <a:schemeClr val="lt1"/>
              </a:buClr>
              <a:buSzPct val="100000"/>
              <a:defRPr sz="1600">
                <a:solidFill>
                  <a:schemeClr val="lt1"/>
                </a:solidFill>
              </a:defRPr>
            </a:lvl2pPr>
            <a:lvl3pPr lvl="2">
              <a:spcBef>
                <a:spcPts val="0"/>
              </a:spcBef>
              <a:buClr>
                <a:schemeClr val="lt1"/>
              </a:buClr>
              <a:buSzPct val="100000"/>
              <a:defRPr sz="1600">
                <a:solidFill>
                  <a:schemeClr val="lt1"/>
                </a:solidFill>
              </a:defRPr>
            </a:lvl3pPr>
            <a:lvl4pPr lvl="3">
              <a:spcBef>
                <a:spcPts val="0"/>
              </a:spcBef>
              <a:buClr>
                <a:schemeClr val="lt1"/>
              </a:buClr>
              <a:buSzPct val="100000"/>
              <a:defRPr sz="1600">
                <a:solidFill>
                  <a:schemeClr val="lt1"/>
                </a:solidFill>
              </a:defRPr>
            </a:lvl4pPr>
            <a:lvl5pPr lvl="4">
              <a:spcBef>
                <a:spcPts val="0"/>
              </a:spcBef>
              <a:buClr>
                <a:schemeClr val="lt1"/>
              </a:buClr>
              <a:buSzPct val="100000"/>
              <a:defRPr sz="1600">
                <a:solidFill>
                  <a:schemeClr val="lt1"/>
                </a:solidFill>
              </a:defRPr>
            </a:lvl5pPr>
            <a:lvl6pPr lvl="5">
              <a:spcBef>
                <a:spcPts val="0"/>
              </a:spcBef>
              <a:buClr>
                <a:schemeClr val="lt1"/>
              </a:buClr>
              <a:buSzPct val="100000"/>
              <a:defRPr sz="1600">
                <a:solidFill>
                  <a:schemeClr val="lt1"/>
                </a:solidFill>
              </a:defRPr>
            </a:lvl6pPr>
            <a:lvl7pPr lvl="6">
              <a:spcBef>
                <a:spcPts val="0"/>
              </a:spcBef>
              <a:buClr>
                <a:schemeClr val="lt1"/>
              </a:buClr>
              <a:buSzPct val="100000"/>
              <a:defRPr sz="1600">
                <a:solidFill>
                  <a:schemeClr val="lt1"/>
                </a:solidFill>
              </a:defRPr>
            </a:lvl7pPr>
            <a:lvl8pPr lvl="7">
              <a:spcBef>
                <a:spcPts val="0"/>
              </a:spcBef>
              <a:buClr>
                <a:schemeClr val="lt1"/>
              </a:buClr>
              <a:buSzPct val="100000"/>
              <a:defRPr sz="1600">
                <a:solidFill>
                  <a:schemeClr val="lt1"/>
                </a:solidFill>
              </a:defRPr>
            </a:lvl8pPr>
            <a:lvl9pPr lvl="8">
              <a:spcBef>
                <a:spcPts val="0"/>
              </a:spcBef>
              <a:buClr>
                <a:schemeClr val="lt1"/>
              </a:buClr>
              <a:buSzPct val="100000"/>
              <a:defRPr sz="1600">
                <a:solidFill>
                  <a:schemeClr val="lt1"/>
                </a:solidFill>
              </a:defRPr>
            </a:lvl9pPr>
          </a:lstStyle>
          <a:p>
            <a:endParaRPr/>
          </a:p>
        </p:txBody>
      </p:sp>
      <p:sp>
        <p:nvSpPr>
          <p:cNvPr id="41" name="Shape 41"/>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53666" y="651000"/>
            <a:ext cx="8302800" cy="5454300"/>
          </a:xfrm>
          <a:prstGeom prst="rect">
            <a:avLst/>
          </a:prstGeom>
        </p:spPr>
        <p:txBody>
          <a:bodyPr lIns="121900" tIns="121900" rIns="121900" bIns="121900" anchor="ctr" anchorCtr="0"/>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a:endParaRPr/>
          </a:p>
        </p:txBody>
      </p:sp>
      <p:sp>
        <p:nvSpPr>
          <p:cNvPr id="44" name="Shape 44"/>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6096000" cy="6858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47" name="Shape 47"/>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48" name="Shape 48"/>
          <p:cNvSpPr txBox="1">
            <a:spLocks noGrp="1"/>
          </p:cNvSpPr>
          <p:nvPr>
            <p:ph type="title"/>
          </p:nvPr>
        </p:nvSpPr>
        <p:spPr>
          <a:xfrm>
            <a:off x="354000" y="1644233"/>
            <a:ext cx="5393700" cy="1976400"/>
          </a:xfrm>
          <a:prstGeom prst="rect">
            <a:avLst/>
          </a:prstGeom>
        </p:spPr>
        <p:txBody>
          <a:bodyPr lIns="121900" tIns="121900" rIns="121900" bIns="121900" anchor="b" anchorCtr="0"/>
          <a:lstStyle>
            <a:lvl1pPr lvl="0" algn="ctr">
              <a:spcBef>
                <a:spcPts val="0"/>
              </a:spcBef>
              <a:buClr>
                <a:schemeClr val="dk2"/>
              </a:buClr>
              <a:buSzPct val="100000"/>
              <a:defRPr sz="5600">
                <a:solidFill>
                  <a:schemeClr val="dk2"/>
                </a:solidFill>
              </a:defRPr>
            </a:lvl1pPr>
            <a:lvl2pPr lvl="1" algn="ctr">
              <a:spcBef>
                <a:spcPts val="0"/>
              </a:spcBef>
              <a:buClr>
                <a:schemeClr val="dk2"/>
              </a:buClr>
              <a:buSzPct val="100000"/>
              <a:defRPr sz="5600">
                <a:solidFill>
                  <a:schemeClr val="dk2"/>
                </a:solidFill>
              </a:defRPr>
            </a:lvl2pPr>
            <a:lvl3pPr lvl="2" algn="ctr">
              <a:spcBef>
                <a:spcPts val="0"/>
              </a:spcBef>
              <a:buClr>
                <a:schemeClr val="dk2"/>
              </a:buClr>
              <a:buSzPct val="100000"/>
              <a:defRPr sz="5600">
                <a:solidFill>
                  <a:schemeClr val="dk2"/>
                </a:solidFill>
              </a:defRPr>
            </a:lvl3pPr>
            <a:lvl4pPr lvl="3" algn="ctr">
              <a:spcBef>
                <a:spcPts val="0"/>
              </a:spcBef>
              <a:buClr>
                <a:schemeClr val="dk2"/>
              </a:buClr>
              <a:buSzPct val="100000"/>
              <a:defRPr sz="5600">
                <a:solidFill>
                  <a:schemeClr val="dk2"/>
                </a:solidFill>
              </a:defRPr>
            </a:lvl4pPr>
            <a:lvl5pPr lvl="4" algn="ctr">
              <a:spcBef>
                <a:spcPts val="0"/>
              </a:spcBef>
              <a:buClr>
                <a:schemeClr val="dk2"/>
              </a:buClr>
              <a:buSzPct val="100000"/>
              <a:defRPr sz="5600">
                <a:solidFill>
                  <a:schemeClr val="dk2"/>
                </a:solidFill>
              </a:defRPr>
            </a:lvl5pPr>
            <a:lvl6pPr lvl="5" algn="ctr">
              <a:spcBef>
                <a:spcPts val="0"/>
              </a:spcBef>
              <a:buClr>
                <a:schemeClr val="dk2"/>
              </a:buClr>
              <a:buSzPct val="100000"/>
              <a:defRPr sz="5600">
                <a:solidFill>
                  <a:schemeClr val="dk2"/>
                </a:solidFill>
              </a:defRPr>
            </a:lvl6pPr>
            <a:lvl7pPr lvl="6" algn="ctr">
              <a:spcBef>
                <a:spcPts val="0"/>
              </a:spcBef>
              <a:buClr>
                <a:schemeClr val="dk2"/>
              </a:buClr>
              <a:buSzPct val="100000"/>
              <a:defRPr sz="5600">
                <a:solidFill>
                  <a:schemeClr val="dk2"/>
                </a:solidFill>
              </a:defRPr>
            </a:lvl7pPr>
            <a:lvl8pPr lvl="7" algn="ctr">
              <a:spcBef>
                <a:spcPts val="0"/>
              </a:spcBef>
              <a:buClr>
                <a:schemeClr val="dk2"/>
              </a:buClr>
              <a:buSzPct val="100000"/>
              <a:defRPr sz="5600">
                <a:solidFill>
                  <a:schemeClr val="dk2"/>
                </a:solidFill>
              </a:defRPr>
            </a:lvl8pPr>
            <a:lvl9pPr lvl="8" algn="ctr">
              <a:spcBef>
                <a:spcPts val="0"/>
              </a:spcBef>
              <a:buClr>
                <a:schemeClr val="dk2"/>
              </a:buClr>
              <a:buSzPct val="100000"/>
              <a:defRPr sz="5600">
                <a:solidFill>
                  <a:schemeClr val="dk2"/>
                </a:solidFill>
              </a:defRPr>
            </a:lvl9pPr>
          </a:lstStyle>
          <a:p>
            <a:endParaRPr/>
          </a:p>
        </p:txBody>
      </p:sp>
      <p:sp>
        <p:nvSpPr>
          <p:cNvPr id="49" name="Shape 49"/>
          <p:cNvSpPr txBox="1">
            <a:spLocks noGrp="1"/>
          </p:cNvSpPr>
          <p:nvPr>
            <p:ph type="subTitle" idx="1"/>
          </p:nvPr>
        </p:nvSpPr>
        <p:spPr>
          <a:xfrm>
            <a:off x="354000" y="3705955"/>
            <a:ext cx="5393700" cy="1646700"/>
          </a:xfrm>
          <a:prstGeom prst="rect">
            <a:avLst/>
          </a:prstGeom>
        </p:spPr>
        <p:txBody>
          <a:bodyPr lIns="121900" tIns="121900" rIns="121900" bIns="12190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50" name="Shape 50"/>
          <p:cNvSpPr txBox="1">
            <a:spLocks noGrp="1"/>
          </p:cNvSpPr>
          <p:nvPr>
            <p:ph type="body" idx="2"/>
          </p:nvPr>
        </p:nvSpPr>
        <p:spPr>
          <a:xfrm>
            <a:off x="6586000" y="965600"/>
            <a:ext cx="5115900" cy="4926900"/>
          </a:xfrm>
          <a:prstGeom prst="rect">
            <a:avLst/>
          </a:prstGeom>
        </p:spPr>
        <p:txBody>
          <a:bodyPr lIns="121900" tIns="121900" rIns="121900" bIns="121900"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100"/>
            <a:ext cx="12192000" cy="62613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54" name="Shape 54"/>
          <p:cNvSpPr/>
          <p:nvPr/>
        </p:nvSpPr>
        <p:spPr>
          <a:xfrm rot="10800000" flipH="1">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55" name="Shape 55"/>
          <p:cNvSpPr txBox="1">
            <a:spLocks noGrp="1"/>
          </p:cNvSpPr>
          <p:nvPr>
            <p:ph type="body" idx="1"/>
          </p:nvPr>
        </p:nvSpPr>
        <p:spPr>
          <a:xfrm>
            <a:off x="76200" y="6262433"/>
            <a:ext cx="11175900" cy="595500"/>
          </a:xfrm>
          <a:prstGeom prst="rect">
            <a:avLst/>
          </a:prstGeom>
        </p:spPr>
        <p:txBody>
          <a:bodyPr lIns="121900" tIns="121900" rIns="121900" bIns="121900" anchor="ctr" anchorCtr="0"/>
          <a:lstStyle>
            <a:lvl1pPr lvl="0">
              <a:lnSpc>
                <a:spcPct val="100000"/>
              </a:lnSpc>
              <a:spcBef>
                <a:spcPts val="0"/>
              </a:spcBef>
              <a:spcAft>
                <a:spcPts val="0"/>
              </a:spcAft>
              <a:buClr>
                <a:schemeClr val="lt1"/>
              </a:buClr>
              <a:buSzPct val="100000"/>
              <a:buNone/>
              <a:defRPr sz="1600">
                <a:solidFill>
                  <a:schemeClr val="lt1"/>
                </a:solidFill>
              </a:defRPr>
            </a:lvl1pPr>
          </a:lstStyle>
          <a:p>
            <a:endParaRPr/>
          </a:p>
        </p:txBody>
      </p:sp>
      <p:sp>
        <p:nvSpPr>
          <p:cNvPr id="56" name="Shape 56"/>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9200" y="984966"/>
            <a:ext cx="10962900" cy="1023600"/>
          </a:xfrm>
          <a:prstGeom prst="rect">
            <a:avLst/>
          </a:prstGeom>
          <a:noFill/>
          <a:ln>
            <a:noFill/>
          </a:ln>
        </p:spPr>
        <p:txBody>
          <a:bodyPr lIns="121900" tIns="121900" rIns="121900" bIns="121900" anchor="b" anchorCtr="0"/>
          <a:lstStyle>
            <a:lvl1pPr lvl="0">
              <a:spcBef>
                <a:spcPts val="0"/>
              </a:spcBef>
              <a:buClr>
                <a:schemeClr val="lt1"/>
              </a:buClr>
              <a:buSzPct val="100000"/>
              <a:buFont typeface="Roboto"/>
              <a:buNone/>
              <a:defRPr sz="4300">
                <a:solidFill>
                  <a:schemeClr val="lt1"/>
                </a:solidFill>
                <a:latin typeface="Roboto"/>
                <a:ea typeface="Roboto"/>
                <a:cs typeface="Roboto"/>
                <a:sym typeface="Roboto"/>
              </a:defRPr>
            </a:lvl1pPr>
            <a:lvl2pPr lvl="1">
              <a:spcBef>
                <a:spcPts val="0"/>
              </a:spcBef>
              <a:buClr>
                <a:schemeClr val="lt1"/>
              </a:buClr>
              <a:buSzPct val="100000"/>
              <a:buFont typeface="Roboto"/>
              <a:buNone/>
              <a:defRPr sz="4300">
                <a:solidFill>
                  <a:schemeClr val="lt1"/>
                </a:solidFill>
                <a:latin typeface="Roboto"/>
                <a:ea typeface="Roboto"/>
                <a:cs typeface="Roboto"/>
                <a:sym typeface="Roboto"/>
              </a:defRPr>
            </a:lvl2pPr>
            <a:lvl3pPr lvl="2">
              <a:spcBef>
                <a:spcPts val="0"/>
              </a:spcBef>
              <a:buClr>
                <a:schemeClr val="lt1"/>
              </a:buClr>
              <a:buSzPct val="100000"/>
              <a:buFont typeface="Roboto"/>
              <a:buNone/>
              <a:defRPr sz="4300">
                <a:solidFill>
                  <a:schemeClr val="lt1"/>
                </a:solidFill>
                <a:latin typeface="Roboto"/>
                <a:ea typeface="Roboto"/>
                <a:cs typeface="Roboto"/>
                <a:sym typeface="Roboto"/>
              </a:defRPr>
            </a:lvl3pPr>
            <a:lvl4pPr lvl="3">
              <a:spcBef>
                <a:spcPts val="0"/>
              </a:spcBef>
              <a:buClr>
                <a:schemeClr val="lt1"/>
              </a:buClr>
              <a:buSzPct val="100000"/>
              <a:buFont typeface="Roboto"/>
              <a:buNone/>
              <a:defRPr sz="4300">
                <a:solidFill>
                  <a:schemeClr val="lt1"/>
                </a:solidFill>
                <a:latin typeface="Roboto"/>
                <a:ea typeface="Roboto"/>
                <a:cs typeface="Roboto"/>
                <a:sym typeface="Roboto"/>
              </a:defRPr>
            </a:lvl4pPr>
            <a:lvl5pPr lvl="4">
              <a:spcBef>
                <a:spcPts val="0"/>
              </a:spcBef>
              <a:buClr>
                <a:schemeClr val="lt1"/>
              </a:buClr>
              <a:buSzPct val="100000"/>
              <a:buFont typeface="Roboto"/>
              <a:buNone/>
              <a:defRPr sz="4300">
                <a:solidFill>
                  <a:schemeClr val="lt1"/>
                </a:solidFill>
                <a:latin typeface="Roboto"/>
                <a:ea typeface="Roboto"/>
                <a:cs typeface="Roboto"/>
                <a:sym typeface="Roboto"/>
              </a:defRPr>
            </a:lvl5pPr>
            <a:lvl6pPr lvl="5">
              <a:spcBef>
                <a:spcPts val="0"/>
              </a:spcBef>
              <a:buClr>
                <a:schemeClr val="lt1"/>
              </a:buClr>
              <a:buSzPct val="100000"/>
              <a:buFont typeface="Roboto"/>
              <a:buNone/>
              <a:defRPr sz="4300">
                <a:solidFill>
                  <a:schemeClr val="lt1"/>
                </a:solidFill>
                <a:latin typeface="Roboto"/>
                <a:ea typeface="Roboto"/>
                <a:cs typeface="Roboto"/>
                <a:sym typeface="Roboto"/>
              </a:defRPr>
            </a:lvl6pPr>
            <a:lvl7pPr lvl="6">
              <a:spcBef>
                <a:spcPts val="0"/>
              </a:spcBef>
              <a:buClr>
                <a:schemeClr val="lt1"/>
              </a:buClr>
              <a:buSzPct val="100000"/>
              <a:buFont typeface="Roboto"/>
              <a:buNone/>
              <a:defRPr sz="4300">
                <a:solidFill>
                  <a:schemeClr val="lt1"/>
                </a:solidFill>
                <a:latin typeface="Roboto"/>
                <a:ea typeface="Roboto"/>
                <a:cs typeface="Roboto"/>
                <a:sym typeface="Roboto"/>
              </a:defRPr>
            </a:lvl7pPr>
            <a:lvl8pPr lvl="7">
              <a:spcBef>
                <a:spcPts val="0"/>
              </a:spcBef>
              <a:buClr>
                <a:schemeClr val="lt1"/>
              </a:buClr>
              <a:buSzPct val="100000"/>
              <a:buFont typeface="Roboto"/>
              <a:buNone/>
              <a:defRPr sz="4300">
                <a:solidFill>
                  <a:schemeClr val="lt1"/>
                </a:solidFill>
                <a:latin typeface="Roboto"/>
                <a:ea typeface="Roboto"/>
                <a:cs typeface="Roboto"/>
                <a:sym typeface="Roboto"/>
              </a:defRPr>
            </a:lvl8pPr>
            <a:lvl9pPr lvl="8">
              <a:spcBef>
                <a:spcPts val="0"/>
              </a:spcBef>
              <a:buClr>
                <a:schemeClr val="lt1"/>
              </a:buClr>
              <a:buSzPct val="100000"/>
              <a:buFont typeface="Roboto"/>
              <a:buNone/>
              <a:defRPr sz="43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629200" y="2558766"/>
            <a:ext cx="10962900" cy="3613500"/>
          </a:xfrm>
          <a:prstGeom prst="rect">
            <a:avLst/>
          </a:prstGeom>
          <a:noFill/>
          <a:ln>
            <a:noFill/>
          </a:ln>
        </p:spPr>
        <p:txBody>
          <a:bodyPr lIns="121900" tIns="121900" rIns="121900" bIns="121900" anchor="t" anchorCtr="0"/>
          <a:lstStyle>
            <a:lvl1pPr lvl="0">
              <a:lnSpc>
                <a:spcPct val="115000"/>
              </a:lnSpc>
              <a:spcBef>
                <a:spcPts val="0"/>
              </a:spcBef>
              <a:spcAft>
                <a:spcPts val="2100"/>
              </a:spcAft>
              <a:buClr>
                <a:schemeClr val="lt2"/>
              </a:buClr>
              <a:buSzPct val="100000"/>
              <a:buFont typeface="Roboto"/>
              <a:defRPr sz="2400">
                <a:solidFill>
                  <a:schemeClr val="lt2"/>
                </a:solidFill>
                <a:latin typeface="Roboto"/>
                <a:ea typeface="Roboto"/>
                <a:cs typeface="Roboto"/>
                <a:sym typeface="Roboto"/>
              </a:defRPr>
            </a:lvl1pPr>
            <a:lvl2pPr lvl="1">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2pPr>
            <a:lvl3pPr lvl="2">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3pPr>
            <a:lvl4pPr lvl="3">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4pPr>
            <a:lvl5pPr lvl="4">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5pPr>
            <a:lvl6pPr lvl="5">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6pPr>
            <a:lvl7pPr lvl="6">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7pPr>
            <a:lvl8pPr lvl="7">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8pPr>
            <a:lvl9pPr lvl="8">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11364721" y="6260830"/>
            <a:ext cx="731700" cy="524700"/>
          </a:xfrm>
          <a:prstGeom prst="rect">
            <a:avLst/>
          </a:prstGeom>
          <a:noFill/>
          <a:ln>
            <a:noFill/>
          </a:ln>
        </p:spPr>
        <p:txBody>
          <a:bodyPr lIns="121900" tIns="121900" rIns="121900" bIns="121900" anchor="ctr" anchorCtr="0">
            <a:noAutofit/>
          </a:bodyPr>
          <a:lstStyle/>
          <a:p>
            <a:pPr lvl="0" algn="r">
              <a:spcBef>
                <a:spcPts val="0"/>
              </a:spcBef>
              <a:buNone/>
            </a:pPr>
            <a:fld id="{00000000-1234-1234-1234-123412341234}" type="slidenum">
              <a:rPr lang="en-US" sz="1300">
                <a:solidFill>
                  <a:schemeClr val="lt2"/>
                </a:solidFill>
                <a:latin typeface="Roboto"/>
                <a:ea typeface="Roboto"/>
                <a:cs typeface="Roboto"/>
                <a:sym typeface="Roboto"/>
              </a:rPr>
              <a:t>‹#›</a:t>
            </a:fld>
            <a:endParaRPr lang="en-US" sz="13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www.docker.com/what-docker" TargetMode="Externa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www.docker.com/customer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hyperlink" Target="https://speakerdeck.com/teddziuba/docker-at-ebay"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hyperlink" Target="https://www.openshift.com/blogs/technical-thoughts-on-openshift-and-docker" TargetMode="External"/><Relationship Id="rId4" Type="http://schemas.openxmlformats.org/officeDocument/2006/relationships/hyperlink" Target="http://blog.howareyou.com/post/62157486858/continuous-delivery-with-docker-and-jenkins-part-i"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log.docker.io/2013/07/docker-desktop-your-desktop-over-ssh-running-inside-of-a-docker-container/"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linux/"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25890/"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8.jp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docs.docker.io/terms/image/"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jp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40.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9.png"/><Relationship Id="rId9" Type="http://schemas.openxmlformats.org/officeDocument/2006/relationships/image" Target="../media/image19.png"/><Relationship Id="rId1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www.docker.io/"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hyperlink" Target="http://www.docker.io/the-whole-story/"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p:nvPr/>
        </p:nvSpPr>
        <p:spPr>
          <a:xfrm>
            <a:off x="1449720" y="3941639"/>
            <a:ext cx="9143639" cy="2387159"/>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SzPct val="25000"/>
              <a:buNone/>
            </a:pP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3959" b="1" i="0" u="none" strike="noStrike" cap="none">
                <a:solidFill>
                  <a:srgbClr val="394D54"/>
                </a:solidFill>
                <a:latin typeface="Cabin"/>
                <a:ea typeface="Cabin"/>
                <a:cs typeface="Cabin"/>
                <a:sym typeface="Cabin"/>
              </a:rPr>
              <a:t/>
            </a:r>
            <a:br>
              <a:rPr lang="en-US" sz="3959" b="1" i="0" u="none" strike="noStrike" cap="none">
                <a:solidFill>
                  <a:srgbClr val="394D54"/>
                </a:solidFill>
                <a:latin typeface="Cabin"/>
                <a:ea typeface="Cabin"/>
                <a:cs typeface="Cabin"/>
                <a:sym typeface="Cabin"/>
              </a:rPr>
            </a:br>
            <a:r>
              <a:rPr lang="en-US" sz="1800" b="1" i="0" u="none" strike="noStrike" cap="none">
                <a:solidFill>
                  <a:srgbClr val="394D54"/>
                </a:solidFill>
                <a:latin typeface="Cabin"/>
                <a:ea typeface="Cabin"/>
                <a:cs typeface="Cabin"/>
                <a:sym typeface="Cabin"/>
              </a:rPr>
              <a:t/>
            </a:r>
            <a:br>
              <a:rPr lang="en-US" sz="1800" b="1" i="0" u="none" strike="noStrike" cap="none">
                <a:solidFill>
                  <a:srgbClr val="394D54"/>
                </a:solidFill>
                <a:latin typeface="Cabin"/>
                <a:ea typeface="Cabin"/>
                <a:cs typeface="Cabin"/>
                <a:sym typeface="Cabin"/>
              </a:rPr>
            </a:br>
            <a:r>
              <a:rPr lang="en-US" sz="5400" b="1" i="0" u="none" strike="noStrike" cap="none">
                <a:solidFill>
                  <a:srgbClr val="394D54"/>
                </a:solidFill>
                <a:latin typeface="Cabin"/>
                <a:ea typeface="Cabin"/>
                <a:cs typeface="Cabin"/>
                <a:sym typeface="Cabin"/>
              </a:rPr>
              <a:t/>
            </a:r>
            <a:br>
              <a:rPr lang="en-US" sz="5400" b="1" i="0" u="none" strike="noStrike" cap="none">
                <a:solidFill>
                  <a:srgbClr val="394D54"/>
                </a:solidFill>
                <a:latin typeface="Cabin"/>
                <a:ea typeface="Cabin"/>
                <a:cs typeface="Cabin"/>
                <a:sym typeface="Cabin"/>
              </a:rPr>
            </a:br>
            <a:endParaRPr lang="en-US" sz="5400" b="1" i="0" u="none" strike="noStrike" cap="none">
              <a:solidFill>
                <a:srgbClr val="394D54"/>
              </a:solidFill>
              <a:latin typeface="Cabin"/>
              <a:ea typeface="Cabin"/>
              <a:cs typeface="Cabin"/>
              <a:sym typeface="Cabin"/>
            </a:endParaRPr>
          </a:p>
        </p:txBody>
      </p:sp>
      <p:pic>
        <p:nvPicPr>
          <p:cNvPr id="71" name="Shape 71"/>
          <p:cNvPicPr preferRelativeResize="0"/>
          <p:nvPr/>
        </p:nvPicPr>
        <p:blipFill rotWithShape="1">
          <a:blip r:embed="rId3">
            <a:alphaModFix/>
          </a:blip>
          <a:srcRect/>
          <a:stretch/>
        </p:blipFill>
        <p:spPr>
          <a:xfrm>
            <a:off x="3564180" y="204595"/>
            <a:ext cx="4711800" cy="3646800"/>
          </a:xfrm>
          <a:prstGeom prst="rect">
            <a:avLst/>
          </a:prstGeom>
          <a:noFill/>
          <a:ln>
            <a:noFill/>
          </a:ln>
        </p:spPr>
      </p:pic>
      <p:sp>
        <p:nvSpPr>
          <p:cNvPr id="72" name="Shape 72"/>
          <p:cNvSpPr txBox="1">
            <a:spLocks noGrp="1"/>
          </p:cNvSpPr>
          <p:nvPr>
            <p:ph type="ctrTitle"/>
          </p:nvPr>
        </p:nvSpPr>
        <p:spPr>
          <a:xfrm>
            <a:off x="520700" y="4025900"/>
            <a:ext cx="10962900" cy="1244700"/>
          </a:xfrm>
          <a:prstGeom prst="rect">
            <a:avLst/>
          </a:prstGeom>
        </p:spPr>
        <p:txBody>
          <a:bodyPr lIns="121900" tIns="121900" rIns="121900" bIns="121900" anchor="b" anchorCtr="0">
            <a:noAutofit/>
          </a:bodyPr>
          <a:lstStyle/>
          <a:p>
            <a:pPr lvl="0">
              <a:spcBef>
                <a:spcPts val="0"/>
              </a:spcBef>
              <a:buNone/>
            </a:pPr>
            <a:r>
              <a:rPr lang="en-US"/>
              <a:t>Docker fundamentals</a:t>
            </a:r>
          </a:p>
        </p:txBody>
      </p:sp>
      <p:sp>
        <p:nvSpPr>
          <p:cNvPr id="73" name="Shape 73"/>
          <p:cNvSpPr txBox="1">
            <a:spLocks noGrp="1"/>
          </p:cNvSpPr>
          <p:nvPr>
            <p:ph type="subTitle" idx="1"/>
          </p:nvPr>
        </p:nvSpPr>
        <p:spPr>
          <a:xfrm>
            <a:off x="520700" y="3718840"/>
            <a:ext cx="10962900" cy="5772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386" name="Shape 386"/>
          <p:cNvSpPr txBox="1"/>
          <p:nvPr/>
        </p:nvSpPr>
        <p:spPr>
          <a:xfrm>
            <a:off x="838079" y="1322640"/>
            <a:ext cx="11103120" cy="4908599"/>
          </a:xfrm>
          <a:prstGeom prst="rect">
            <a:avLst/>
          </a:prstGeom>
          <a:noFill/>
          <a:ln>
            <a:noFill/>
          </a:ln>
        </p:spPr>
        <p:txBody>
          <a:bodyPr lIns="91425" tIns="45700" rIns="91425" bIns="45700" anchor="t" anchorCtr="0">
            <a:noAutofit/>
          </a:bodyPr>
          <a:lstStyle/>
          <a:p>
            <a:pPr marL="341280" marR="0" lvl="0" indent="-341280" algn="l" rtl="0">
              <a:lnSpc>
                <a:spcPct val="80000"/>
              </a:lnSpc>
              <a:spcBef>
                <a:spcPts val="0"/>
              </a:spcBef>
              <a:buClr>
                <a:srgbClr val="394D54"/>
              </a:buClr>
              <a:buSzPct val="100000"/>
              <a:buFont typeface="Arial"/>
              <a:buChar char="•"/>
            </a:pPr>
            <a:r>
              <a:rPr lang="en-US" sz="2800" b="0" i="0" u="none" strike="noStrike" cap="none">
                <a:solidFill>
                  <a:srgbClr val="394D54"/>
                </a:solidFill>
                <a:latin typeface="Cabin"/>
                <a:ea typeface="Cabin"/>
                <a:cs typeface="Cabin"/>
                <a:sym typeface="Cabin"/>
              </a:rPr>
              <a:t>Build once…(finally) run anywhere*</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A clean, safe, hygienic and portable runtime environment for your app.</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No worries about missing dependencies, packages and other pain points during subsequent deployments.</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Run each app in its own isolated container,  so you can run various versions of libraries and other dependencies for each app without worrying</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Automate testing, integration, packaging…anything you can script </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Reduce/eliminate concerns about compatibility on different platforms, either your own or your customers. </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Cheap, zero-penalty containers to deploy services? A VM without the overhead of a VM? Instant replay and reset of image snapshots? That’s the power of Docker</a:t>
            </a: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387" name="Shape 3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Developers Care</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393" name="Shape 393"/>
          <p:cNvSpPr txBox="1"/>
          <p:nvPr/>
        </p:nvSpPr>
        <p:spPr>
          <a:xfrm>
            <a:off x="838079" y="1322640"/>
            <a:ext cx="11103120" cy="49085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Configure once…run anything</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Make the entire lifecycle more efficient, consistent, and repeatable</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Increase the quality of code produced by developers. </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Eliminate inconsistencies between development, test, production, and customer environments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Support segregation of duties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Significantly improves the speed and reliability of continuous deployment and continuous integration systems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Because the containers are so lightweight, address significant performance, costs, deployment, and portability issues normally associated with VMs</a:t>
            </a: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394" name="Shape 39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Devops Cares?</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pic>
        <p:nvPicPr>
          <p:cNvPr id="400" name="Shape 400"/>
          <p:cNvPicPr preferRelativeResize="0"/>
          <p:nvPr/>
        </p:nvPicPr>
        <p:blipFill rotWithShape="1">
          <a:blip r:embed="rId3">
            <a:alphaModFix/>
          </a:blip>
          <a:srcRect/>
          <a:stretch/>
        </p:blipFill>
        <p:spPr>
          <a:xfrm>
            <a:off x="3551039" y="1829159"/>
            <a:ext cx="5943240" cy="4276440"/>
          </a:xfrm>
          <a:prstGeom prst="rect">
            <a:avLst/>
          </a:prstGeom>
          <a:noFill/>
          <a:ln>
            <a:noFill/>
          </a:ln>
        </p:spPr>
      </p:pic>
      <p:sp>
        <p:nvSpPr>
          <p:cNvPr id="401" name="Shape 401"/>
          <p:cNvSpPr txBox="1"/>
          <p:nvPr/>
        </p:nvSpPr>
        <p:spPr>
          <a:xfrm>
            <a:off x="233639" y="1440720"/>
            <a:ext cx="3317039" cy="2135159"/>
          </a:xfrm>
          <a:prstGeom prst="rect">
            <a:avLst/>
          </a:prstGeom>
          <a:solidFill>
            <a:srgbClr val="E1EFD8"/>
          </a:solid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400" b="0" strike="noStrike">
                <a:solidFill>
                  <a:srgbClr val="394D54"/>
                </a:solidFill>
                <a:latin typeface="Cabin"/>
                <a:ea typeface="Cabin"/>
                <a:cs typeface="Cabin"/>
                <a:sym typeface="Cabin"/>
              </a:rPr>
              <a:t>Dan the Developer</a:t>
            </a:r>
          </a:p>
          <a:p>
            <a:pPr marL="685800" marR="0" lvl="1" indent="-228600" algn="l" rtl="0">
              <a:lnSpc>
                <a:spcPct val="90000"/>
              </a:lnSpc>
              <a:spcBef>
                <a:spcPts val="0"/>
              </a:spcBef>
              <a:buClr>
                <a:srgbClr val="253232"/>
              </a:buClr>
              <a:buSzPct val="100000"/>
              <a:buFont typeface="Arial"/>
              <a:buChar char="•"/>
            </a:pPr>
            <a:r>
              <a:rPr lang="en-US" sz="1200" b="0" i="0" u="none" strike="noStrike" cap="none">
                <a:solidFill>
                  <a:srgbClr val="253232"/>
                </a:solidFill>
                <a:latin typeface="Cabin"/>
                <a:ea typeface="Cabin"/>
                <a:cs typeface="Cabin"/>
                <a:sym typeface="Cabin"/>
              </a:rPr>
              <a:t>Worries about what’s “inside” the container</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code</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Libraries</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Package Manager</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Apps</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Data</a:t>
            </a:r>
          </a:p>
          <a:p>
            <a:pPr marL="685800" marR="0" lvl="1" indent="-228600" algn="l" rtl="0">
              <a:lnSpc>
                <a:spcPct val="90000"/>
              </a:lnSpc>
              <a:spcBef>
                <a:spcPts val="0"/>
              </a:spcBef>
              <a:buClr>
                <a:srgbClr val="253232"/>
              </a:buClr>
              <a:buSzPct val="100000"/>
              <a:buFont typeface="Arial"/>
              <a:buChar char="•"/>
            </a:pPr>
            <a:r>
              <a:rPr lang="en-US" sz="1200" b="0" i="0" u="none" strike="noStrike" cap="none">
                <a:solidFill>
                  <a:srgbClr val="253232"/>
                </a:solidFill>
                <a:latin typeface="Cabin"/>
                <a:ea typeface="Cabin"/>
                <a:cs typeface="Cabin"/>
                <a:sym typeface="Cabin"/>
              </a:rPr>
              <a:t>All Linux servers look the same</a:t>
            </a:r>
          </a:p>
        </p:txBody>
      </p:sp>
      <p:sp>
        <p:nvSpPr>
          <p:cNvPr id="402" name="Shape 402"/>
          <p:cNvSpPr/>
          <p:nvPr/>
        </p:nvSpPr>
        <p:spPr>
          <a:xfrm>
            <a:off x="3551039" y="2661840"/>
            <a:ext cx="1020600" cy="109692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triangle" w="lg" len="lg"/>
          </a:ln>
        </p:spPr>
      </p:sp>
      <p:sp>
        <p:nvSpPr>
          <p:cNvPr id="403" name="Shape 403"/>
          <p:cNvSpPr/>
          <p:nvPr/>
        </p:nvSpPr>
        <p:spPr>
          <a:xfrm>
            <a:off x="8483760" y="1552320"/>
            <a:ext cx="3317039" cy="1840680"/>
          </a:xfrm>
          <a:prstGeom prst="rect">
            <a:avLst/>
          </a:prstGeom>
          <a:solidFill>
            <a:srgbClr val="D8E2F3"/>
          </a:solid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720"/>
              <a:buFont typeface="Arial"/>
              <a:buChar char="•"/>
            </a:pPr>
            <a:r>
              <a:rPr lang="en-US" sz="1540" b="0" strike="noStrike">
                <a:solidFill>
                  <a:srgbClr val="394D54"/>
                </a:solidFill>
                <a:latin typeface="Cabin"/>
                <a:ea typeface="Cabin"/>
                <a:cs typeface="Cabin"/>
                <a:sym typeface="Cabin"/>
              </a:rPr>
              <a:t>Oscar the Ops Guy</a:t>
            </a:r>
          </a:p>
          <a:p>
            <a:pPr marL="685800" marR="0" lvl="1" indent="-228600" algn="l" rtl="0">
              <a:lnSpc>
                <a:spcPct val="70000"/>
              </a:lnSpc>
              <a:spcBef>
                <a:spcPts val="0"/>
              </a:spcBef>
              <a:buClr>
                <a:srgbClr val="253232"/>
              </a:buClr>
              <a:buSzPct val="102553"/>
              <a:buFont typeface="Arial"/>
              <a:buChar char="•"/>
            </a:pPr>
            <a:r>
              <a:rPr lang="en-US" sz="1320" b="0" i="0" u="none" strike="noStrike" cap="none">
                <a:solidFill>
                  <a:srgbClr val="253232"/>
                </a:solidFill>
                <a:latin typeface="Cabin"/>
                <a:ea typeface="Cabin"/>
                <a:cs typeface="Cabin"/>
                <a:sym typeface="Cabin"/>
              </a:rPr>
              <a:t>Worries about what’s “outside” the container</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Logging</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Remote access</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Monitoring</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Network config</a:t>
            </a:r>
          </a:p>
          <a:p>
            <a:pPr marL="685800" marR="0" lvl="1" indent="-228600" algn="l" rtl="0">
              <a:lnSpc>
                <a:spcPct val="70000"/>
              </a:lnSpc>
              <a:spcBef>
                <a:spcPts val="0"/>
              </a:spcBef>
              <a:buClr>
                <a:srgbClr val="253232"/>
              </a:buClr>
              <a:buSzPct val="102553"/>
              <a:buFont typeface="Arial"/>
              <a:buChar char="•"/>
            </a:pPr>
            <a:r>
              <a:rPr lang="en-US" sz="1320" b="0" i="0" u="none" strike="noStrike" cap="none">
                <a:solidFill>
                  <a:srgbClr val="253232"/>
                </a:solidFill>
                <a:latin typeface="Cabin"/>
                <a:ea typeface="Cabin"/>
                <a:cs typeface="Cabin"/>
                <a:sym typeface="Cabin"/>
              </a:rPr>
              <a:t>All containers start, stop, copy, attach, migrate, etc. the same way</a:t>
            </a:r>
          </a:p>
        </p:txBody>
      </p:sp>
      <p:sp>
        <p:nvSpPr>
          <p:cNvPr id="404" name="Shape 404"/>
          <p:cNvSpPr/>
          <p:nvPr/>
        </p:nvSpPr>
        <p:spPr>
          <a:xfrm flipH="1">
            <a:off x="7553880" y="2324880"/>
            <a:ext cx="858240" cy="29628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triangle" w="lg" len="lg"/>
          </a:ln>
        </p:spPr>
      </p:sp>
      <p:sp>
        <p:nvSpPr>
          <p:cNvPr id="405" name="Shape 40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it works—separation of concerns</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11" name="Shape 411"/>
          <p:cNvSpPr txBox="1"/>
          <p:nvPr/>
        </p:nvSpPr>
        <p:spPr>
          <a:xfrm>
            <a:off x="6822360" y="2141640"/>
            <a:ext cx="3784320" cy="206424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a:solidFill>
                  <a:srgbClr val="394D54"/>
                </a:solidFill>
                <a:latin typeface="Cabin"/>
                <a:ea typeface="Cabin"/>
                <a:cs typeface="Cabin"/>
                <a:sym typeface="Cabin"/>
              </a:rPr>
              <a:t>High Level—It’s a lightweight VM</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Own process space</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Own network interface</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run stuff as root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have its own /sbin/init (different from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&lt;&lt;machine container&gt;&gt;</a:t>
            </a:r>
          </a:p>
        </p:txBody>
      </p:sp>
      <p:sp>
        <p:nvSpPr>
          <p:cNvPr id="412" name="Shape 412"/>
          <p:cNvSpPr/>
          <p:nvPr/>
        </p:nvSpPr>
        <p:spPr>
          <a:xfrm>
            <a:off x="6822360" y="4376519"/>
            <a:ext cx="3784320" cy="22878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a:solidFill>
                  <a:srgbClr val="394D54"/>
                </a:solidFill>
                <a:latin typeface="Cabin"/>
                <a:ea typeface="Cabin"/>
                <a:cs typeface="Cabin"/>
                <a:sym typeface="Cabin"/>
              </a:rPr>
              <a:t>Low Level—It’s  chroot on steroids</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also </a:t>
            </a:r>
            <a:r>
              <a:rPr lang="en-US" sz="1400" b="0" i="1" u="none" strike="noStrike" cap="none">
                <a:solidFill>
                  <a:srgbClr val="253232"/>
                </a:solidFill>
                <a:latin typeface="Cabin"/>
                <a:ea typeface="Cabin"/>
                <a:cs typeface="Cabin"/>
                <a:sym typeface="Cabin"/>
              </a:rPr>
              <a:t>not </a:t>
            </a:r>
            <a:r>
              <a:rPr lang="en-US" sz="1400" b="0" i="0" u="none" strike="noStrike" cap="none">
                <a:solidFill>
                  <a:srgbClr val="253232"/>
                </a:solidFill>
                <a:latin typeface="Cabin"/>
                <a:ea typeface="Cabin"/>
                <a:cs typeface="Cabin"/>
                <a:sym typeface="Cabin"/>
              </a:rPr>
              <a:t>have its own /sbin/init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Container=isolated processes</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Share kernel with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No device emulation (neither HVM nor PV) from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&lt;&lt;application container&gt;&gt;</a:t>
            </a:r>
          </a:p>
        </p:txBody>
      </p:sp>
      <p:sp>
        <p:nvSpPr>
          <p:cNvPr id="413" name="Shape 413"/>
          <p:cNvSpPr/>
          <p:nvPr/>
        </p:nvSpPr>
        <p:spPr>
          <a:xfrm>
            <a:off x="695879" y="2182680"/>
            <a:ext cx="3784320" cy="467496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dirty="0">
                <a:solidFill>
                  <a:srgbClr val="394D54"/>
                </a:solidFill>
                <a:latin typeface="Cabin"/>
                <a:ea typeface="Cabin"/>
                <a:cs typeface="Cabin"/>
                <a:sym typeface="Cabin"/>
              </a:rPr>
              <a:t>Run everywhere</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Regardless of kernel version </a:t>
            </a:r>
            <a:r>
              <a:rPr lang="en-US" sz="1400" b="0" i="0" u="none" strike="noStrike" cap="none" dirty="0" smtClean="0">
                <a:solidFill>
                  <a:srgbClr val="253232"/>
                </a:solidFill>
                <a:latin typeface="Cabin"/>
                <a:ea typeface="Cabin"/>
                <a:cs typeface="Cabin"/>
                <a:sym typeface="Cabin"/>
              </a:rPr>
              <a:t>(3.1.0+)</a:t>
            </a:r>
            <a:endParaRPr lang="en-US" sz="1400" b="0" i="0" u="none" strike="noStrike" cap="none" dirty="0">
              <a:solidFill>
                <a:srgbClr val="253232"/>
              </a:solidFill>
              <a:latin typeface="Cabin"/>
              <a:ea typeface="Cabin"/>
              <a:cs typeface="Cabin"/>
              <a:sym typeface="Cabin"/>
            </a:endParaRP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Regardless of host </a:t>
            </a:r>
            <a:r>
              <a:rPr lang="en-US" sz="1400" b="0" i="0" u="none" strike="noStrike" cap="none" dirty="0" err="1">
                <a:solidFill>
                  <a:srgbClr val="253232"/>
                </a:solidFill>
                <a:latin typeface="Cabin"/>
                <a:ea typeface="Cabin"/>
                <a:cs typeface="Cabin"/>
                <a:sym typeface="Cabin"/>
              </a:rPr>
              <a:t>distro</a:t>
            </a:r>
            <a:endParaRPr lang="en-US" sz="1400" b="0" i="0" u="none" strike="noStrike" cap="none" dirty="0">
              <a:solidFill>
                <a:srgbClr val="253232"/>
              </a:solidFill>
              <a:latin typeface="Cabin"/>
              <a:ea typeface="Cabin"/>
              <a:cs typeface="Cabin"/>
              <a:sym typeface="Cabin"/>
            </a:endParaRP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Physical or virtual, cloud or not</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Container and host architecture must match* </a:t>
            </a:r>
          </a:p>
          <a:p>
            <a:pPr marL="228600" marR="0" lvl="0" indent="-228600" algn="l" rtl="0">
              <a:lnSpc>
                <a:spcPct val="90000"/>
              </a:lnSpc>
              <a:spcBef>
                <a:spcPts val="0"/>
              </a:spcBef>
              <a:buClr>
                <a:srgbClr val="394D54"/>
              </a:buClr>
              <a:buSzPct val="100000"/>
              <a:buFont typeface="Arial"/>
              <a:buChar char="•"/>
            </a:pPr>
            <a:r>
              <a:rPr lang="en-US" sz="1600" b="0" strike="noStrike" dirty="0">
                <a:solidFill>
                  <a:srgbClr val="394D54"/>
                </a:solidFill>
                <a:latin typeface="Cabin"/>
                <a:ea typeface="Cabin"/>
                <a:cs typeface="Cabin"/>
                <a:sym typeface="Cabin"/>
              </a:rPr>
              <a:t>Run anything</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If it can run on the host, it can run in the container</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i.e. if it can run on a Linux kernel, it can run</a:t>
            </a:r>
          </a:p>
        </p:txBody>
      </p:sp>
      <p:sp>
        <p:nvSpPr>
          <p:cNvPr id="414" name="Shape 414"/>
          <p:cNvSpPr/>
          <p:nvPr/>
        </p:nvSpPr>
        <p:spPr>
          <a:xfrm>
            <a:off x="1757519" y="1452959"/>
            <a:ext cx="1006559"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2600" b="0" strike="noStrike">
                <a:solidFill>
                  <a:srgbClr val="394D54"/>
                </a:solidFill>
                <a:latin typeface="Calibri"/>
                <a:ea typeface="Calibri"/>
                <a:cs typeface="Calibri"/>
                <a:sym typeface="Calibri"/>
              </a:rPr>
              <a:t>WHY</a:t>
            </a:r>
          </a:p>
        </p:txBody>
      </p:sp>
      <p:sp>
        <p:nvSpPr>
          <p:cNvPr id="415" name="Shape 415"/>
          <p:cNvSpPr/>
          <p:nvPr/>
        </p:nvSpPr>
        <p:spPr>
          <a:xfrm>
            <a:off x="7965360" y="1554479"/>
            <a:ext cx="1211759"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2600" b="0" strike="noStrike">
                <a:solidFill>
                  <a:srgbClr val="394D54"/>
                </a:solidFill>
                <a:latin typeface="Calibri"/>
                <a:ea typeface="Calibri"/>
                <a:cs typeface="Calibri"/>
                <a:sym typeface="Calibri"/>
              </a:rPr>
              <a:t>WHAT</a:t>
            </a:r>
          </a:p>
        </p:txBody>
      </p:sp>
      <p:sp>
        <p:nvSpPr>
          <p:cNvPr id="416" name="Shape 41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More technical explanation</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p:nvPr/>
        </p:nvSpPr>
        <p:spPr>
          <a:xfrm>
            <a:off x="374760" y="919680"/>
            <a:ext cx="11825400" cy="43320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An Open-Source (Go) framework to manage “container virtualization”</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Docker isolates multiple user spaces (file systems) inside the same host</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The user space instances are called “Containers”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They give you the illusion of being inside a different machine</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Think about “execution environments” or “sandboxes”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No need for an hypervisor (and so very quick to launch)</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Requires x64 Linux and kernel 3.8+</a:t>
            </a:r>
          </a:p>
        </p:txBody>
      </p:sp>
      <p:sp>
        <p:nvSpPr>
          <p:cNvPr id="422" name="Shape 42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What is Docker, really?</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p:nvPr/>
        </p:nvSpPr>
        <p:spPr>
          <a:xfrm>
            <a:off x="-84719" y="730800"/>
            <a:ext cx="11095200" cy="3363600"/>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None/>
            </a:pPr>
            <a:endParaRPr sz="2100" b="0" strike="noStrike">
              <a:solidFill>
                <a:srgbClr val="000000"/>
              </a:solidFill>
              <a:latin typeface="Arial"/>
              <a:ea typeface="Arial"/>
              <a:cs typeface="Arial"/>
              <a:sym typeface="Arial"/>
            </a:endParaRPr>
          </a:p>
          <a:p>
            <a:pPr marL="663480" marR="0" lvl="0" indent="-238030" algn="l" rtl="0">
              <a:lnSpc>
                <a:spcPct val="100000"/>
              </a:lnSpc>
              <a:spcBef>
                <a:spcPts val="0"/>
              </a:spcBef>
              <a:buClr>
                <a:srgbClr val="000000"/>
              </a:buClr>
              <a:buSzPct val="56000"/>
              <a:buFont typeface="Noto Sans Symbols"/>
              <a:buChar char="●"/>
            </a:pPr>
            <a:r>
              <a:rPr lang="en-US" sz="1500" b="0" strike="noStrike">
                <a:solidFill>
                  <a:srgbClr val="000000"/>
                </a:solidFill>
                <a:latin typeface="Arial"/>
                <a:ea typeface="Arial"/>
                <a:cs typeface="Arial"/>
                <a:sym typeface="Arial"/>
              </a:rPr>
              <a:t>Containers have similar resource isolation and allocation benefits as virtual machines </a:t>
            </a:r>
          </a:p>
          <a:p>
            <a:pPr marL="663480" marR="0" lvl="0" indent="-238030" algn="l" rtl="0">
              <a:lnSpc>
                <a:spcPct val="100000"/>
              </a:lnSpc>
              <a:spcBef>
                <a:spcPts val="0"/>
              </a:spcBef>
              <a:buClr>
                <a:srgbClr val="000000"/>
              </a:buClr>
              <a:buSzPct val="56000"/>
              <a:buFont typeface="Noto Sans Symbols"/>
              <a:buChar char="●"/>
            </a:pPr>
            <a:r>
              <a:rPr lang="en-US" sz="1500" b="0" strike="noStrike">
                <a:solidFill>
                  <a:srgbClr val="000000"/>
                </a:solidFill>
                <a:latin typeface="Arial"/>
                <a:ea typeface="Arial"/>
                <a:cs typeface="Arial"/>
                <a:sym typeface="Arial"/>
              </a:rPr>
              <a:t>A different architectural approach allows them to be much more portable and efficient.</a:t>
            </a:r>
          </a:p>
          <a:p>
            <a:pPr marL="663480" marR="0" lvl="0" indent="-218980" algn="l" rtl="0">
              <a:lnSpc>
                <a:spcPct val="100000"/>
              </a:lnSpc>
              <a:spcBef>
                <a:spcPts val="0"/>
              </a:spcBef>
              <a:buNone/>
            </a:pPr>
            <a:endParaRPr sz="16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600" b="0" strike="noStrike">
              <a:solidFill>
                <a:srgbClr val="000000"/>
              </a:solidFill>
              <a:latin typeface="Arial"/>
              <a:ea typeface="Arial"/>
              <a:cs typeface="Arial"/>
              <a:sym typeface="Arial"/>
            </a:endParaRPr>
          </a:p>
        </p:txBody>
      </p:sp>
      <p:sp>
        <p:nvSpPr>
          <p:cNvPr id="428" name="Shape 428"/>
          <p:cNvSpPr/>
          <p:nvPr/>
        </p:nvSpPr>
        <p:spPr>
          <a:xfrm>
            <a:off x="486720" y="1752840"/>
            <a:ext cx="2925000" cy="13107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200" b="1" strike="noStrike">
                <a:solidFill>
                  <a:srgbClr val="000000"/>
                </a:solidFill>
                <a:latin typeface="Arial"/>
                <a:ea typeface="Arial"/>
                <a:cs typeface="Arial"/>
                <a:sym typeface="Arial"/>
              </a:rPr>
              <a:t>Virtual Machines</a:t>
            </a:r>
          </a:p>
          <a:p>
            <a:pPr marL="0" marR="0" lvl="0" indent="0" algn="l" rtl="0">
              <a:lnSpc>
                <a:spcPct val="100000"/>
              </a:lnSpc>
              <a:spcBef>
                <a:spcPts val="0"/>
              </a:spcBef>
              <a:buSzPct val="25000"/>
              <a:buNone/>
            </a:pPr>
            <a:r>
              <a:rPr lang="en-US" sz="1000" b="0" strike="noStrike">
                <a:solidFill>
                  <a:srgbClr val="000000"/>
                </a:solidFill>
                <a:latin typeface="Arial"/>
                <a:ea typeface="Arial"/>
                <a:cs typeface="Arial"/>
                <a:sym typeface="Arial"/>
              </a:rPr>
              <a:t>Each virtual machine includes the application, the necessary binaries and libraries and an entire guest operating system - all of which may be tens of GBs in size.</a:t>
            </a:r>
          </a:p>
        </p:txBody>
      </p:sp>
      <p:sp>
        <p:nvSpPr>
          <p:cNvPr id="429" name="Shape 429"/>
          <p:cNvSpPr/>
          <p:nvPr/>
        </p:nvSpPr>
        <p:spPr>
          <a:xfrm>
            <a:off x="4023719" y="1945080"/>
            <a:ext cx="2804400" cy="25585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200" b="1" strike="noStrike">
                <a:solidFill>
                  <a:srgbClr val="000000"/>
                </a:solidFill>
                <a:latin typeface="Arial"/>
                <a:ea typeface="Arial"/>
                <a:cs typeface="Arial"/>
                <a:sym typeface="Arial"/>
              </a:rPr>
              <a:t>Containers</a:t>
            </a:r>
          </a:p>
          <a:p>
            <a:pPr marL="0" marR="0" lvl="0" indent="0" algn="l" rtl="0">
              <a:lnSpc>
                <a:spcPct val="100000"/>
              </a:lnSpc>
              <a:spcBef>
                <a:spcPts val="0"/>
              </a:spcBef>
              <a:buSzPct val="25000"/>
              <a:buNone/>
            </a:pPr>
            <a:r>
              <a:rPr lang="en-US" sz="1100" b="0" strike="noStrike">
                <a:solidFill>
                  <a:srgbClr val="000000"/>
                </a:solidFill>
                <a:latin typeface="Arial"/>
                <a:ea typeface="Arial"/>
                <a:cs typeface="Arial"/>
                <a:sym typeface="Arial"/>
              </a:rPr>
              <a:t>Containers include the application and all of its dependencies, but share the kernel with other containers. They run as an isolated process in userspace on the host operating system. They’re also not tied to any specific infrastructure – Docker containers run on any computer, on any infrastructure and in any cloud.</a:t>
            </a:r>
          </a:p>
        </p:txBody>
      </p:sp>
      <p:pic>
        <p:nvPicPr>
          <p:cNvPr id="430" name="Shape 430"/>
          <p:cNvPicPr preferRelativeResize="0"/>
          <p:nvPr/>
        </p:nvPicPr>
        <p:blipFill rotWithShape="1">
          <a:blip r:embed="rId3">
            <a:alphaModFix/>
          </a:blip>
          <a:srcRect/>
          <a:stretch/>
        </p:blipFill>
        <p:spPr>
          <a:xfrm>
            <a:off x="6982920" y="1927440"/>
            <a:ext cx="4721760" cy="2507759"/>
          </a:xfrm>
          <a:prstGeom prst="rect">
            <a:avLst/>
          </a:prstGeom>
          <a:noFill/>
          <a:ln>
            <a:noFill/>
          </a:ln>
        </p:spPr>
      </p:pic>
      <p:pic>
        <p:nvPicPr>
          <p:cNvPr id="431" name="Shape 431"/>
          <p:cNvPicPr preferRelativeResize="0"/>
          <p:nvPr/>
        </p:nvPicPr>
        <p:blipFill rotWithShape="1">
          <a:blip r:embed="rId4">
            <a:alphaModFix/>
          </a:blip>
          <a:srcRect/>
          <a:stretch/>
        </p:blipFill>
        <p:spPr>
          <a:xfrm>
            <a:off x="486720" y="3156119"/>
            <a:ext cx="3413879" cy="2809439"/>
          </a:xfrm>
          <a:prstGeom prst="rect">
            <a:avLst/>
          </a:prstGeom>
          <a:noFill/>
          <a:ln>
            <a:noFill/>
          </a:ln>
        </p:spPr>
      </p:pic>
      <p:sp>
        <p:nvSpPr>
          <p:cNvPr id="432" name="Shape 432"/>
          <p:cNvSpPr/>
          <p:nvPr/>
        </p:nvSpPr>
        <p:spPr>
          <a:xfrm>
            <a:off x="4237560" y="4500719"/>
            <a:ext cx="4618080" cy="2869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Source: </a:t>
            </a:r>
            <a:r>
              <a:rPr lang="en-US" sz="1300" b="0" u="sng" strike="noStrike">
                <a:solidFill>
                  <a:schemeClr val="hlink"/>
                </a:solidFill>
                <a:latin typeface="Arial"/>
                <a:ea typeface="Arial"/>
                <a:cs typeface="Arial"/>
                <a:sym typeface="Arial"/>
                <a:hlinkClick r:id="rId5"/>
              </a:rPr>
              <a:t>https://www.docker.com/what-docker</a:t>
            </a:r>
          </a:p>
        </p:txBody>
      </p:sp>
      <p:sp>
        <p:nvSpPr>
          <p:cNvPr id="433" name="Shape 43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Containers vs virtual machines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39" name="Shape 439"/>
          <p:cNvSpPr/>
          <p:nvPr/>
        </p:nvSpPr>
        <p:spPr>
          <a:xfrm>
            <a:off x="6072119" y="26067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0" name="Shape 440"/>
          <p:cNvSpPr/>
          <p:nvPr/>
        </p:nvSpPr>
        <p:spPr>
          <a:xfrm>
            <a:off x="6064200" y="181008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441" name="Shape 441"/>
          <p:cNvSpPr/>
          <p:nvPr/>
        </p:nvSpPr>
        <p:spPr>
          <a:xfrm>
            <a:off x="5602680" y="4414680"/>
            <a:ext cx="1665359" cy="1015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Original App</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(No OS to take</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up space, resources,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or require restart)</a:t>
            </a:r>
          </a:p>
        </p:txBody>
      </p:sp>
      <p:sp>
        <p:nvSpPr>
          <p:cNvPr id="442" name="Shape 442"/>
          <p:cNvSpPr/>
          <p:nvPr/>
        </p:nvSpPr>
        <p:spPr>
          <a:xfrm>
            <a:off x="10214279" y="182555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rot="5400000">
            <a:off x="10674360" y="2126159"/>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444" name="Shape 444"/>
          <p:cNvSpPr/>
          <p:nvPr/>
        </p:nvSpPr>
        <p:spPr>
          <a:xfrm rot="5400000">
            <a:off x="10744200" y="285984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445" name="Shape 445"/>
          <p:cNvSpPr/>
          <p:nvPr/>
        </p:nvSpPr>
        <p:spPr>
          <a:xfrm>
            <a:off x="2012759" y="1841400"/>
            <a:ext cx="762120" cy="260460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6" name="Shape 446"/>
          <p:cNvSpPr/>
          <p:nvPr/>
        </p:nvSpPr>
        <p:spPr>
          <a:xfrm>
            <a:off x="2014200" y="26787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7" name="Shape 447"/>
          <p:cNvSpPr/>
          <p:nvPr/>
        </p:nvSpPr>
        <p:spPr>
          <a:xfrm>
            <a:off x="2012759" y="1841400"/>
            <a:ext cx="760680" cy="3274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48" name="Shape 448"/>
          <p:cNvSpPr/>
          <p:nvPr/>
        </p:nvSpPr>
        <p:spPr>
          <a:xfrm>
            <a:off x="3205800" y="1839600"/>
            <a:ext cx="762120" cy="231588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9" name="Shape 449"/>
          <p:cNvSpPr/>
          <p:nvPr/>
        </p:nvSpPr>
        <p:spPr>
          <a:xfrm>
            <a:off x="3212280" y="3290400"/>
            <a:ext cx="753840" cy="834480"/>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0" name="Shape 450"/>
          <p:cNvSpPr/>
          <p:nvPr/>
        </p:nvSpPr>
        <p:spPr>
          <a:xfrm>
            <a:off x="3207240" y="266364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1" name="Shape 451"/>
          <p:cNvSpPr/>
          <p:nvPr/>
        </p:nvSpPr>
        <p:spPr>
          <a:xfrm>
            <a:off x="3205800" y="1826640"/>
            <a:ext cx="760680" cy="229824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2" name="Shape 452"/>
          <p:cNvSpPr/>
          <p:nvPr/>
        </p:nvSpPr>
        <p:spPr>
          <a:xfrm>
            <a:off x="9859679" y="4414680"/>
            <a:ext cx="1963800" cy="187704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Modified App</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Copy on write capabilities allow</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us to only save the diffs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Between container A and container</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A’</a:t>
            </a:r>
          </a:p>
        </p:txBody>
      </p:sp>
      <p:sp>
        <p:nvSpPr>
          <p:cNvPr id="453" name="Shape 453"/>
          <p:cNvSpPr/>
          <p:nvPr/>
        </p:nvSpPr>
        <p:spPr>
          <a:xfrm>
            <a:off x="1001159" y="5503319"/>
            <a:ext cx="3060719" cy="1015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VMs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Every app, every copy of an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app, and every slight modification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of the app requires a new virtual server</a:t>
            </a:r>
          </a:p>
        </p:txBody>
      </p:sp>
      <p:sp>
        <p:nvSpPr>
          <p:cNvPr id="454" name="Shape 454"/>
          <p:cNvSpPr/>
          <p:nvPr/>
        </p:nvSpPr>
        <p:spPr>
          <a:xfrm>
            <a:off x="869759" y="1854359"/>
            <a:ext cx="762120" cy="260460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5" name="Shape 455"/>
          <p:cNvSpPr/>
          <p:nvPr/>
        </p:nvSpPr>
        <p:spPr>
          <a:xfrm>
            <a:off x="876600" y="33181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6" name="Shape 456"/>
          <p:cNvSpPr/>
          <p:nvPr/>
        </p:nvSpPr>
        <p:spPr>
          <a:xfrm>
            <a:off x="871200" y="26913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7" name="Shape 457"/>
          <p:cNvSpPr/>
          <p:nvPr/>
        </p:nvSpPr>
        <p:spPr>
          <a:xfrm>
            <a:off x="869759" y="1854359"/>
            <a:ext cx="760680" cy="3274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8" name="Shape 458"/>
          <p:cNvSpPr/>
          <p:nvPr/>
        </p:nvSpPr>
        <p:spPr>
          <a:xfrm>
            <a:off x="8030520" y="4437000"/>
            <a:ext cx="1254960" cy="107676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Copy of</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App</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No OS. Can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Share bins/libs</a:t>
            </a:r>
          </a:p>
        </p:txBody>
      </p:sp>
      <p:sp>
        <p:nvSpPr>
          <p:cNvPr id="459" name="Shape 459"/>
          <p:cNvSpPr/>
          <p:nvPr/>
        </p:nvSpPr>
        <p:spPr>
          <a:xfrm>
            <a:off x="8179200" y="1844640"/>
            <a:ext cx="788400"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0" name="Shape 460"/>
          <p:cNvSpPr/>
          <p:nvPr/>
        </p:nvSpPr>
        <p:spPr>
          <a:xfrm>
            <a:off x="8179200" y="1819440"/>
            <a:ext cx="78840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461" name="Shape 461"/>
          <p:cNvSpPr/>
          <p:nvPr/>
        </p:nvSpPr>
        <p:spPr>
          <a:xfrm rot="-3536400">
            <a:off x="765000" y="4414679"/>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2" name="Shape 462"/>
          <p:cNvSpPr/>
          <p:nvPr/>
        </p:nvSpPr>
        <p:spPr>
          <a:xfrm>
            <a:off x="2019600" y="33307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63" name="Shape 463"/>
          <p:cNvSpPr/>
          <p:nvPr/>
        </p:nvSpPr>
        <p:spPr>
          <a:xfrm rot="-3536400">
            <a:off x="1908000" y="4427640"/>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4" name="Shape 464"/>
          <p:cNvSpPr/>
          <p:nvPr/>
        </p:nvSpPr>
        <p:spPr>
          <a:xfrm>
            <a:off x="3213359" y="33307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65" name="Shape 465"/>
          <p:cNvSpPr/>
          <p:nvPr/>
        </p:nvSpPr>
        <p:spPr>
          <a:xfrm rot="-3536400">
            <a:off x="3102119" y="4427640"/>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6" name="Shape 466"/>
          <p:cNvSpPr/>
          <p:nvPr/>
        </p:nvSpPr>
        <p:spPr>
          <a:xfrm>
            <a:off x="5092560" y="1181159"/>
            <a:ext cx="62999" cy="567648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none" w="med" len="med"/>
          </a:ln>
        </p:spPr>
      </p:sp>
      <p:sp>
        <p:nvSpPr>
          <p:cNvPr id="467" name="Shape 467"/>
          <p:cNvSpPr/>
          <p:nvPr/>
        </p:nvSpPr>
        <p:spPr>
          <a:xfrm>
            <a:off x="2019600" y="1168559"/>
            <a:ext cx="742319" cy="4611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600" b="0" strike="noStrike">
                <a:solidFill>
                  <a:srgbClr val="394D54"/>
                </a:solidFill>
                <a:latin typeface="Calibri"/>
                <a:ea typeface="Calibri"/>
                <a:cs typeface="Calibri"/>
                <a:sym typeface="Calibri"/>
              </a:rPr>
              <a:t>VMs</a:t>
            </a:r>
          </a:p>
        </p:txBody>
      </p:sp>
      <p:sp>
        <p:nvSpPr>
          <p:cNvPr id="468" name="Shape 468"/>
          <p:cNvSpPr/>
          <p:nvPr/>
        </p:nvSpPr>
        <p:spPr>
          <a:xfrm>
            <a:off x="7811639" y="1221479"/>
            <a:ext cx="1523880" cy="4611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600" b="0" strike="noStrike">
                <a:solidFill>
                  <a:srgbClr val="394D54"/>
                </a:solidFill>
                <a:latin typeface="Calibri"/>
                <a:ea typeface="Calibri"/>
                <a:cs typeface="Calibri"/>
                <a:sym typeface="Calibri"/>
              </a:rPr>
              <a:t>Containers</a:t>
            </a:r>
          </a:p>
        </p:txBody>
      </p:sp>
      <p:sp>
        <p:nvSpPr>
          <p:cNvPr id="469" name="Shape 4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are Docker containers lightweight?</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p:nvPr/>
        </p:nvSpPr>
        <p:spPr>
          <a:xfrm>
            <a:off x="1399320" y="4333680"/>
            <a:ext cx="2790359" cy="17280"/>
          </a:xfrm>
          <a:custGeom>
            <a:avLst/>
            <a:gdLst/>
            <a:ahLst/>
            <a:cxnLst/>
            <a:rect l="0" t="0" r="0" b="0"/>
            <a:pathLst>
              <a:path w="120000" h="120000" extrusionOk="0">
                <a:moveTo>
                  <a:pt x="0" y="0"/>
                </a:moveTo>
                <a:lnTo>
                  <a:pt x="120000" y="120000"/>
                </a:lnTo>
              </a:path>
            </a:pathLst>
          </a:custGeom>
          <a:noFill/>
          <a:ln w="57225" cap="flat" cmpd="sng">
            <a:solidFill>
              <a:srgbClr val="253232"/>
            </a:solidFill>
            <a:prstDash val="solid"/>
            <a:miter/>
            <a:headEnd type="none" w="med" len="med"/>
            <a:tailEnd type="none" w="med" len="med"/>
          </a:ln>
        </p:spPr>
      </p:sp>
      <p:sp>
        <p:nvSpPr>
          <p:cNvPr id="475" name="Shape 475"/>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76" name="Shape 476"/>
          <p:cNvSpPr/>
          <p:nvPr/>
        </p:nvSpPr>
        <p:spPr>
          <a:xfrm>
            <a:off x="246239" y="3650760"/>
            <a:ext cx="1216439" cy="26359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Source Code Repository</a:t>
            </a:r>
          </a:p>
        </p:txBody>
      </p:sp>
      <p:sp>
        <p:nvSpPr>
          <p:cNvPr id="477" name="Shape 477"/>
          <p:cNvSpPr/>
          <p:nvPr/>
        </p:nvSpPr>
        <p:spPr>
          <a:xfrm>
            <a:off x="356400" y="4105439"/>
            <a:ext cx="962999" cy="1033919"/>
          </a:xfrm>
          <a:prstGeom prst="flowChartDocumen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050" b="1" u="sng" strike="noStrike">
                <a:solidFill>
                  <a:srgbClr val="FFFFFF"/>
                </a:solidFill>
                <a:latin typeface="Calibri"/>
                <a:ea typeface="Calibri"/>
                <a:cs typeface="Calibri"/>
                <a:sym typeface="Calibri"/>
              </a:rPr>
              <a:t>Docker</a:t>
            </a:r>
            <a:r>
              <a:rPr lang="en-US" sz="1050" b="0" u="sng" strike="noStrike">
                <a:solidFill>
                  <a:srgbClr val="FFFFFF"/>
                </a:solidFill>
                <a:latin typeface="Calibri"/>
                <a:ea typeface="Calibri"/>
                <a:cs typeface="Calibri"/>
                <a:sym typeface="Calibri"/>
              </a:rPr>
              <a:t>file</a:t>
            </a:r>
          </a:p>
          <a:p>
            <a:pPr marL="0" marR="0" lvl="0" indent="0" algn="ctr" rtl="0">
              <a:lnSpc>
                <a:spcPct val="100000"/>
              </a:lnSpc>
              <a:spcBef>
                <a:spcPts val="0"/>
              </a:spcBef>
              <a:buSzPct val="25000"/>
              <a:buNone/>
            </a:pPr>
            <a:r>
              <a:rPr lang="en-US" sz="1050" b="1" strike="noStrike">
                <a:solidFill>
                  <a:srgbClr val="FFFFFF"/>
                </a:solidFill>
                <a:latin typeface="Calibri"/>
                <a:ea typeface="Calibri"/>
                <a:cs typeface="Calibri"/>
                <a:sym typeface="Calibri"/>
              </a:rPr>
              <a:t>For </a:t>
            </a:r>
          </a:p>
          <a:p>
            <a:pPr marL="0" marR="0" lvl="0" indent="0" algn="ctr" rtl="0">
              <a:lnSpc>
                <a:spcPct val="100000"/>
              </a:lnSpc>
              <a:spcBef>
                <a:spcPts val="0"/>
              </a:spcBef>
              <a:buSzPct val="25000"/>
              <a:buNone/>
            </a:pPr>
            <a:r>
              <a:rPr lang="en-US" sz="1050" b="1" strike="noStrike">
                <a:solidFill>
                  <a:srgbClr val="FFFFFF"/>
                </a:solidFill>
                <a:latin typeface="Calibri"/>
                <a:ea typeface="Calibri"/>
                <a:cs typeface="Calibri"/>
                <a:sym typeface="Calibri"/>
              </a:rPr>
              <a:t>A</a:t>
            </a:r>
          </a:p>
        </p:txBody>
      </p:sp>
      <p:sp>
        <p:nvSpPr>
          <p:cNvPr id="478" name="Shape 478"/>
          <p:cNvSpPr/>
          <p:nvPr/>
        </p:nvSpPr>
        <p:spPr>
          <a:xfrm>
            <a:off x="3331080" y="5452560"/>
            <a:ext cx="1938600" cy="56016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479" name="Shape 479"/>
          <p:cNvSpPr/>
          <p:nvPr/>
        </p:nvSpPr>
        <p:spPr>
          <a:xfrm>
            <a:off x="10588679" y="1031040"/>
            <a:ext cx="1171799" cy="18781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Image Registry</a:t>
            </a:r>
          </a:p>
        </p:txBody>
      </p:sp>
      <p:sp>
        <p:nvSpPr>
          <p:cNvPr id="480" name="Shape 480"/>
          <p:cNvSpPr/>
          <p:nvPr/>
        </p:nvSpPr>
        <p:spPr>
          <a:xfrm>
            <a:off x="4190039" y="3438000"/>
            <a:ext cx="359" cy="201420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81" name="Shape 481"/>
          <p:cNvSpPr/>
          <p:nvPr/>
        </p:nvSpPr>
        <p:spPr>
          <a:xfrm>
            <a:off x="2760119" y="3807719"/>
            <a:ext cx="65231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Build</a:t>
            </a:r>
          </a:p>
        </p:txBody>
      </p:sp>
      <p:sp>
        <p:nvSpPr>
          <p:cNvPr id="482" name="Shape 482"/>
          <p:cNvSpPr/>
          <p:nvPr/>
        </p:nvSpPr>
        <p:spPr>
          <a:xfrm rot="5400000">
            <a:off x="9885240" y="5261039"/>
            <a:ext cx="1415520" cy="41832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a:t>
            </a:r>
          </a:p>
        </p:txBody>
      </p:sp>
      <p:sp>
        <p:nvSpPr>
          <p:cNvPr id="483" name="Shape 483"/>
          <p:cNvSpPr/>
          <p:nvPr/>
        </p:nvSpPr>
        <p:spPr>
          <a:xfrm>
            <a:off x="8436960" y="6185160"/>
            <a:ext cx="3154680" cy="418320"/>
          </a:xfrm>
          <a:prstGeom prst="flowChartProcess">
            <a:avLst/>
          </a:prstGeom>
          <a:solidFill>
            <a:srgbClr val="F40C7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Host 2 OS  (Linux)</a:t>
            </a:r>
          </a:p>
        </p:txBody>
      </p:sp>
      <p:sp>
        <p:nvSpPr>
          <p:cNvPr id="484" name="Shape 484"/>
          <p:cNvSpPr/>
          <p:nvPr/>
        </p:nvSpPr>
        <p:spPr>
          <a:xfrm>
            <a:off x="8436960" y="4803480"/>
            <a:ext cx="518760" cy="1397520"/>
          </a:xfrm>
          <a:prstGeom prst="cube">
            <a:avLst>
              <a:gd name="adj" fmla="val 2712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5" name="Shape 485"/>
          <p:cNvSpPr/>
          <p:nvPr/>
        </p:nvSpPr>
        <p:spPr>
          <a:xfrm rot="5400000">
            <a:off x="7997759" y="5383440"/>
            <a:ext cx="1256760" cy="378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A</a:t>
            </a:r>
          </a:p>
        </p:txBody>
      </p:sp>
      <p:sp>
        <p:nvSpPr>
          <p:cNvPr id="486" name="Shape 486"/>
          <p:cNvSpPr/>
          <p:nvPr/>
        </p:nvSpPr>
        <p:spPr>
          <a:xfrm>
            <a:off x="9077039" y="4836239"/>
            <a:ext cx="494279" cy="133128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7" name="Shape 487"/>
          <p:cNvSpPr/>
          <p:nvPr/>
        </p:nvSpPr>
        <p:spPr>
          <a:xfrm rot="5400000">
            <a:off x="8659080" y="5378399"/>
            <a:ext cx="1207799" cy="3704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B</a:t>
            </a:r>
          </a:p>
        </p:txBody>
      </p:sp>
      <p:sp>
        <p:nvSpPr>
          <p:cNvPr id="488" name="Shape 488"/>
          <p:cNvSpPr/>
          <p:nvPr/>
        </p:nvSpPr>
        <p:spPr>
          <a:xfrm>
            <a:off x="9693000" y="4843080"/>
            <a:ext cx="494279" cy="133128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9" name="Shape 489"/>
          <p:cNvSpPr/>
          <p:nvPr/>
        </p:nvSpPr>
        <p:spPr>
          <a:xfrm rot="5400000">
            <a:off x="9274680" y="5385599"/>
            <a:ext cx="1207799" cy="3704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C</a:t>
            </a:r>
          </a:p>
        </p:txBody>
      </p:sp>
      <p:sp>
        <p:nvSpPr>
          <p:cNvPr id="490" name="Shape 490"/>
          <p:cNvSpPr/>
          <p:nvPr/>
        </p:nvSpPr>
        <p:spPr>
          <a:xfrm>
            <a:off x="3989880" y="1160640"/>
            <a:ext cx="508320" cy="214380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1" name="Shape 491"/>
          <p:cNvSpPr/>
          <p:nvPr/>
        </p:nvSpPr>
        <p:spPr>
          <a:xfrm rot="5400000">
            <a:off x="3172319" y="2105640"/>
            <a:ext cx="2016720" cy="3812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A</a:t>
            </a:r>
          </a:p>
        </p:txBody>
      </p:sp>
      <p:sp>
        <p:nvSpPr>
          <p:cNvPr id="492" name="Shape 492"/>
          <p:cNvSpPr/>
          <p:nvPr/>
        </p:nvSpPr>
        <p:spPr>
          <a:xfrm flipH="1">
            <a:off x="4988159" y="2281319"/>
            <a:ext cx="5552279" cy="432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3" name="Shape 493"/>
          <p:cNvSpPr/>
          <p:nvPr/>
        </p:nvSpPr>
        <p:spPr>
          <a:xfrm>
            <a:off x="7214039" y="1600920"/>
            <a:ext cx="6299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Push</a:t>
            </a:r>
          </a:p>
        </p:txBody>
      </p:sp>
      <p:sp>
        <p:nvSpPr>
          <p:cNvPr id="494" name="Shape 494"/>
          <p:cNvSpPr/>
          <p:nvPr/>
        </p:nvSpPr>
        <p:spPr>
          <a:xfrm>
            <a:off x="11015279" y="2907359"/>
            <a:ext cx="20519" cy="329400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5" name="Shape 495"/>
          <p:cNvSpPr/>
          <p:nvPr/>
        </p:nvSpPr>
        <p:spPr>
          <a:xfrm rot="10800000">
            <a:off x="11353679" y="6167879"/>
            <a:ext cx="29520" cy="317916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6" name="Shape 496"/>
          <p:cNvSpPr/>
          <p:nvPr/>
        </p:nvSpPr>
        <p:spPr>
          <a:xfrm>
            <a:off x="10021320" y="3133440"/>
            <a:ext cx="81107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Search</a:t>
            </a:r>
          </a:p>
        </p:txBody>
      </p:sp>
      <p:sp>
        <p:nvSpPr>
          <p:cNvPr id="497" name="Shape 497"/>
          <p:cNvSpPr/>
          <p:nvPr/>
        </p:nvSpPr>
        <p:spPr>
          <a:xfrm>
            <a:off x="11387520" y="3254400"/>
            <a:ext cx="5273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Pull</a:t>
            </a:r>
          </a:p>
        </p:txBody>
      </p:sp>
      <p:sp>
        <p:nvSpPr>
          <p:cNvPr id="498" name="Shape 498"/>
          <p:cNvSpPr/>
          <p:nvPr/>
        </p:nvSpPr>
        <p:spPr>
          <a:xfrm>
            <a:off x="11419560" y="3723839"/>
            <a:ext cx="546480"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Run</a:t>
            </a:r>
          </a:p>
        </p:txBody>
      </p:sp>
      <p:sp>
        <p:nvSpPr>
          <p:cNvPr id="499" name="Shape 499"/>
          <p:cNvSpPr/>
          <p:nvPr/>
        </p:nvSpPr>
        <p:spPr>
          <a:xfrm>
            <a:off x="3331080" y="5982119"/>
            <a:ext cx="1938600" cy="418320"/>
          </a:xfrm>
          <a:prstGeom prst="flowChartProcess">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Host 1  OS (Linux)</a:t>
            </a:r>
          </a:p>
        </p:txBody>
      </p:sp>
      <p:sp>
        <p:nvSpPr>
          <p:cNvPr id="500" name="Shape 50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What are the basics of the Docker system?</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5783039" y="1299600"/>
            <a:ext cx="788400"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txBox="1"/>
          <p:nvPr/>
        </p:nvSpPr>
        <p:spPr>
          <a:xfrm>
            <a:off x="871920" y="2448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507" name="Shape 507"/>
          <p:cNvSpPr/>
          <p:nvPr/>
        </p:nvSpPr>
        <p:spPr>
          <a:xfrm>
            <a:off x="3332880" y="5887800"/>
            <a:ext cx="1938600" cy="38160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508" name="Shape 508"/>
          <p:cNvSpPr/>
          <p:nvPr/>
        </p:nvSpPr>
        <p:spPr>
          <a:xfrm>
            <a:off x="10588679" y="1031040"/>
            <a:ext cx="1171799" cy="18781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Image Registry</a:t>
            </a:r>
          </a:p>
        </p:txBody>
      </p:sp>
      <p:sp>
        <p:nvSpPr>
          <p:cNvPr id="509" name="Shape 509"/>
          <p:cNvSpPr/>
          <p:nvPr/>
        </p:nvSpPr>
        <p:spPr>
          <a:xfrm>
            <a:off x="8318520" y="5762880"/>
            <a:ext cx="3154680" cy="41832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510" name="Shape 510"/>
          <p:cNvSpPr/>
          <p:nvPr/>
        </p:nvSpPr>
        <p:spPr>
          <a:xfrm flipH="1">
            <a:off x="6598440" y="1717200"/>
            <a:ext cx="3839759" cy="2447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11" name="Shape 511"/>
          <p:cNvSpPr/>
          <p:nvPr/>
        </p:nvSpPr>
        <p:spPr>
          <a:xfrm>
            <a:off x="9476639" y="1311479"/>
            <a:ext cx="6299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Push</a:t>
            </a:r>
          </a:p>
        </p:txBody>
      </p:sp>
      <p:sp>
        <p:nvSpPr>
          <p:cNvPr id="512" name="Shape 512"/>
          <p:cNvSpPr/>
          <p:nvPr/>
        </p:nvSpPr>
        <p:spPr>
          <a:xfrm rot="10800000" flipH="1">
            <a:off x="11320920" y="4710240"/>
            <a:ext cx="2240999" cy="172152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13" name="Shape 513"/>
          <p:cNvSpPr/>
          <p:nvPr/>
        </p:nvSpPr>
        <p:spPr>
          <a:xfrm>
            <a:off x="10575000" y="3564360"/>
            <a:ext cx="87263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Update</a:t>
            </a:r>
          </a:p>
        </p:txBody>
      </p:sp>
      <p:sp>
        <p:nvSpPr>
          <p:cNvPr id="514" name="Shape 514"/>
          <p:cNvSpPr/>
          <p:nvPr/>
        </p:nvSpPr>
        <p:spPr>
          <a:xfrm>
            <a:off x="1947600" y="203220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15" name="Shape 515"/>
          <p:cNvSpPr/>
          <p:nvPr/>
        </p:nvSpPr>
        <p:spPr>
          <a:xfrm>
            <a:off x="1949400" y="123552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16" name="Shape 516"/>
          <p:cNvSpPr/>
          <p:nvPr/>
        </p:nvSpPr>
        <p:spPr>
          <a:xfrm>
            <a:off x="3819960" y="1299600"/>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rot="5400000">
            <a:off x="4273559" y="162072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518" name="Shape 518"/>
          <p:cNvSpPr/>
          <p:nvPr/>
        </p:nvSpPr>
        <p:spPr>
          <a:xfrm rot="5400000">
            <a:off x="6142680" y="232344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19" name="Shape 519"/>
          <p:cNvSpPr/>
          <p:nvPr/>
        </p:nvSpPr>
        <p:spPr>
          <a:xfrm>
            <a:off x="1772280" y="3133440"/>
            <a:ext cx="110448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Base </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Image</a:t>
            </a:r>
          </a:p>
        </p:txBody>
      </p:sp>
      <p:sp>
        <p:nvSpPr>
          <p:cNvPr id="520" name="Shape 520"/>
          <p:cNvSpPr/>
          <p:nvPr/>
        </p:nvSpPr>
        <p:spPr>
          <a:xfrm>
            <a:off x="3340439" y="6234119"/>
            <a:ext cx="2742480"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Host is now running A’’</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1" name="Shape 521"/>
          <p:cNvSpPr/>
          <p:nvPr/>
        </p:nvSpPr>
        <p:spPr>
          <a:xfrm>
            <a:off x="5667480" y="3169080"/>
            <a:ext cx="1310759" cy="6458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 Mod A’’</a:t>
            </a:r>
          </a:p>
        </p:txBody>
      </p:sp>
      <p:sp>
        <p:nvSpPr>
          <p:cNvPr id="522" name="Shape 522"/>
          <p:cNvSpPr/>
          <p:nvPr/>
        </p:nvSpPr>
        <p:spPr>
          <a:xfrm rot="10800000">
            <a:off x="3876120" y="2407679"/>
            <a:ext cx="1229760" cy="503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23" name="Shape 523"/>
          <p:cNvSpPr/>
          <p:nvPr/>
        </p:nvSpPr>
        <p:spPr>
          <a:xfrm rot="10800000">
            <a:off x="5839919" y="2306160"/>
            <a:ext cx="1229760" cy="503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24" name="Shape 524"/>
          <p:cNvSpPr/>
          <p:nvPr/>
        </p:nvSpPr>
        <p:spPr>
          <a:xfrm>
            <a:off x="9524160" y="319895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rot="5400000">
            <a:off x="9975960" y="352728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526" name="Shape 526"/>
          <p:cNvSpPr/>
          <p:nvPr/>
        </p:nvSpPr>
        <p:spPr>
          <a:xfrm rot="5400000">
            <a:off x="10058759" y="4259159"/>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7" name="Shape 527"/>
          <p:cNvSpPr/>
          <p:nvPr/>
        </p:nvSpPr>
        <p:spPr>
          <a:xfrm rot="10800000">
            <a:off x="7229519" y="5783399"/>
            <a:ext cx="754560" cy="632520"/>
          </a:xfrm>
          <a:prstGeom prst="stripedRightArrow">
            <a:avLst>
              <a:gd name="adj1" fmla="val 50000"/>
              <a:gd name="adj2" fmla="val 50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8320320" y="510840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9" name="Shape 529"/>
          <p:cNvSpPr/>
          <p:nvPr/>
        </p:nvSpPr>
        <p:spPr>
          <a:xfrm>
            <a:off x="8321760" y="4311719"/>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30" name="Shape 530"/>
          <p:cNvSpPr/>
          <p:nvPr/>
        </p:nvSpPr>
        <p:spPr>
          <a:xfrm>
            <a:off x="3346200" y="442331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1" name="Shape 531"/>
          <p:cNvSpPr/>
          <p:nvPr/>
        </p:nvSpPr>
        <p:spPr>
          <a:xfrm rot="5400000">
            <a:off x="3819959" y="472140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2" name="Shape 532"/>
          <p:cNvSpPr/>
          <p:nvPr/>
        </p:nvSpPr>
        <p:spPr>
          <a:xfrm rot="5400000">
            <a:off x="3877199" y="546372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33" name="Shape 533"/>
          <p:cNvSpPr/>
          <p:nvPr/>
        </p:nvSpPr>
        <p:spPr>
          <a:xfrm>
            <a:off x="3340439" y="521783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34" name="Shape 534"/>
          <p:cNvSpPr/>
          <p:nvPr/>
        </p:nvSpPr>
        <p:spPr>
          <a:xfrm>
            <a:off x="3345839" y="442116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35" name="Shape 535"/>
          <p:cNvSpPr/>
          <p:nvPr/>
        </p:nvSpPr>
        <p:spPr>
          <a:xfrm>
            <a:off x="7645320" y="6168600"/>
            <a:ext cx="3962159" cy="861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Host running A wants to upgrade to A’’. Requests update. Gets only diffs</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36" name="Shape 536"/>
          <p:cNvSpPr/>
          <p:nvPr/>
        </p:nvSpPr>
        <p:spPr>
          <a:xfrm>
            <a:off x="3848760" y="3169080"/>
            <a:ext cx="1310759" cy="6458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 Mod A’</a:t>
            </a:r>
          </a:p>
        </p:txBody>
      </p:sp>
      <p:sp>
        <p:nvSpPr>
          <p:cNvPr id="537" name="Shape 537"/>
          <p:cNvSpPr txBox="1"/>
          <p:nvPr/>
        </p:nvSpPr>
        <p:spPr>
          <a:xfrm>
            <a:off x="9790920" y="4823639"/>
            <a:ext cx="583199" cy="47772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38" name="Shape 53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Changes and Updates</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275039" y="1158600"/>
            <a:ext cx="10697400" cy="24681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20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20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Uber, eBay, BBC News, shopify, ING, Groupon, Orbitz</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Lyft, Yandex, Spotify, New Relic, Gilt</a:t>
            </a:r>
          </a:p>
          <a:p>
            <a:pPr marL="896760" marR="0" lvl="0" indent="-7759" algn="l" rtl="0">
              <a:lnSpc>
                <a:spcPct val="100000"/>
              </a:lnSpc>
              <a:spcBef>
                <a:spcPts val="0"/>
              </a:spcBef>
              <a:buSzPct val="25000"/>
              <a:buNone/>
            </a:pPr>
            <a:r>
              <a:rPr lang="en-US" sz="2000" b="0" strike="noStrike">
                <a:solidFill>
                  <a:srgbClr val="000000"/>
                </a:solidFill>
                <a:latin typeface="Arial"/>
                <a:ea typeface="Arial"/>
                <a:cs typeface="Arial"/>
                <a:sym typeface="Arial"/>
              </a:rPr>
              <a:t>• and many others…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Used by Google Cloud (with the Container Engine + Kubernetes) </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Amazon (Amazon ECS)</a:t>
            </a:r>
          </a:p>
          <a:p>
            <a:pPr marL="447840" marR="0" lvl="0" indent="-3340" algn="l" rtl="0">
              <a:lnSpc>
                <a:spcPct val="100000"/>
              </a:lnSpc>
              <a:spcBef>
                <a:spcPts val="0"/>
              </a:spcBef>
              <a:buNone/>
            </a:pPr>
            <a:endParaRPr sz="2000" b="0" strike="noStrike">
              <a:solidFill>
                <a:srgbClr val="000000"/>
              </a:solidFill>
              <a:latin typeface="Arial"/>
              <a:ea typeface="Arial"/>
              <a:cs typeface="Arial"/>
              <a:sym typeface="Arial"/>
            </a:endParaRPr>
          </a:p>
        </p:txBody>
      </p:sp>
      <p:sp>
        <p:nvSpPr>
          <p:cNvPr id="544" name="Shape 544"/>
          <p:cNvSpPr/>
          <p:nvPr/>
        </p:nvSpPr>
        <p:spPr>
          <a:xfrm>
            <a:off x="609479" y="5943600"/>
            <a:ext cx="6063840"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Source: </a:t>
            </a:r>
            <a:r>
              <a:rPr lang="en-US" sz="1800" b="0" u="sng" strike="noStrike">
                <a:solidFill>
                  <a:schemeClr val="hlink"/>
                </a:solidFill>
                <a:latin typeface="Arial"/>
                <a:ea typeface="Arial"/>
                <a:cs typeface="Arial"/>
                <a:sym typeface="Arial"/>
                <a:hlinkClick r:id="rId3"/>
              </a:rPr>
              <a:t>https://www.docker.com/customers</a:t>
            </a:r>
          </a:p>
        </p:txBody>
      </p:sp>
      <p:sp>
        <p:nvSpPr>
          <p:cNvPr id="545" name="Shape 54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Who uses docker?</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p:nvPr/>
        </p:nvSpPr>
        <p:spPr>
          <a:xfrm>
            <a:off x="450360" y="130319"/>
            <a:ext cx="3039119" cy="8204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sp>
        <p:nvSpPr>
          <p:cNvPr id="79" name="Shape 79"/>
          <p:cNvSpPr/>
          <p:nvPr/>
        </p:nvSpPr>
        <p:spPr>
          <a:xfrm>
            <a:off x="550439" y="1074959"/>
            <a:ext cx="11206799" cy="430631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sp>
        <p:nvSpPr>
          <p:cNvPr id="80" name="Shape 80"/>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Agenda</a:t>
            </a:r>
          </a:p>
        </p:txBody>
      </p:sp>
      <p:sp>
        <p:nvSpPr>
          <p:cNvPr id="81" name="Shape 81"/>
          <p:cNvSpPr txBox="1">
            <a:spLocks noGrp="1"/>
          </p:cNvSpPr>
          <p:nvPr>
            <p:ph type="body" idx="1"/>
          </p:nvPr>
        </p:nvSpPr>
        <p:spPr>
          <a:xfrm>
            <a:off x="629200" y="2406367"/>
            <a:ext cx="5333100" cy="3613500"/>
          </a:xfrm>
          <a:prstGeom prst="rect">
            <a:avLst/>
          </a:prstGeom>
        </p:spPr>
        <p:txBody>
          <a:bodyPr lIns="121900" tIns="121900" rIns="121900" bIns="121900" anchor="t" anchorCtr="0">
            <a:noAutofit/>
          </a:bodyPr>
          <a:lstStyle/>
          <a:p>
            <a:pPr lvl="0">
              <a:spcBef>
                <a:spcPts val="0"/>
              </a:spcBef>
              <a:spcAft>
                <a:spcPts val="0"/>
              </a:spcAft>
              <a:buNone/>
            </a:pPr>
            <a:r>
              <a:rPr lang="en-US" sz="1700"/>
              <a:t>Virtualization Overview</a:t>
            </a:r>
          </a:p>
          <a:p>
            <a:pPr lvl="0">
              <a:spcBef>
                <a:spcPts val="0"/>
              </a:spcBef>
              <a:spcAft>
                <a:spcPts val="0"/>
              </a:spcAft>
              <a:buNone/>
            </a:pPr>
            <a:r>
              <a:rPr lang="en-US" sz="1700"/>
              <a:t>Introduction to Containers</a:t>
            </a:r>
          </a:p>
          <a:p>
            <a:pPr lvl="0">
              <a:spcBef>
                <a:spcPts val="0"/>
              </a:spcBef>
              <a:spcAft>
                <a:spcPts val="0"/>
              </a:spcAft>
              <a:buNone/>
            </a:pPr>
            <a:r>
              <a:rPr lang="en-US" sz="1700"/>
              <a:t>Introduction to Docker</a:t>
            </a:r>
          </a:p>
          <a:p>
            <a:pPr lvl="0">
              <a:spcBef>
                <a:spcPts val="0"/>
              </a:spcBef>
              <a:spcAft>
                <a:spcPts val="0"/>
              </a:spcAft>
              <a:buNone/>
            </a:pPr>
            <a:r>
              <a:rPr lang="en-US" sz="1700"/>
              <a:t>Installing Docker</a:t>
            </a:r>
          </a:p>
          <a:p>
            <a:pPr lvl="0">
              <a:spcBef>
                <a:spcPts val="0"/>
              </a:spcBef>
              <a:spcAft>
                <a:spcPts val="0"/>
              </a:spcAft>
              <a:buNone/>
            </a:pPr>
            <a:r>
              <a:rPr lang="en-US" sz="1700"/>
              <a:t>The Docker Architecture</a:t>
            </a:r>
          </a:p>
          <a:p>
            <a:pPr lvl="0">
              <a:spcBef>
                <a:spcPts val="0"/>
              </a:spcBef>
              <a:spcAft>
                <a:spcPts val="0"/>
              </a:spcAft>
              <a:buNone/>
            </a:pPr>
            <a:r>
              <a:rPr lang="en-US" sz="1700"/>
              <a:t>The Docker Engine</a:t>
            </a:r>
          </a:p>
          <a:p>
            <a:pPr lvl="0">
              <a:spcBef>
                <a:spcPts val="0"/>
              </a:spcBef>
              <a:spcAft>
                <a:spcPts val="0"/>
              </a:spcAft>
              <a:buNone/>
            </a:pPr>
            <a:r>
              <a:rPr lang="en-US" sz="1700"/>
              <a:t>Creating a Docker container</a:t>
            </a:r>
          </a:p>
          <a:p>
            <a:pPr lvl="0">
              <a:spcBef>
                <a:spcPts val="0"/>
              </a:spcBef>
              <a:spcAft>
                <a:spcPts val="0"/>
              </a:spcAft>
              <a:buNone/>
            </a:pPr>
            <a:r>
              <a:rPr lang="en-US" sz="1700"/>
              <a:t>Building Docker images</a:t>
            </a:r>
          </a:p>
          <a:p>
            <a:pPr lvl="0">
              <a:spcBef>
                <a:spcPts val="0"/>
              </a:spcBef>
              <a:spcAft>
                <a:spcPts val="0"/>
              </a:spcAft>
              <a:buNone/>
            </a:pPr>
            <a:r>
              <a:rPr lang="en-US" sz="1700"/>
              <a:t>Storing and retrieving Docker images from Docker Hub</a:t>
            </a:r>
          </a:p>
          <a:p>
            <a:pPr lvl="0">
              <a:spcBef>
                <a:spcPts val="0"/>
              </a:spcBef>
              <a:spcAft>
                <a:spcPts val="0"/>
              </a:spcAft>
              <a:buNone/>
            </a:pPr>
            <a:r>
              <a:rPr lang="en-US" sz="1700"/>
              <a:t>Building containers from images</a:t>
            </a:r>
          </a:p>
          <a:p>
            <a:pPr lvl="0">
              <a:spcBef>
                <a:spcPts val="0"/>
              </a:spcBef>
              <a:spcAft>
                <a:spcPts val="0"/>
              </a:spcAft>
              <a:buNone/>
            </a:pPr>
            <a:r>
              <a:rPr lang="en-US" sz="1700"/>
              <a:t>Deploying applications with Docker</a:t>
            </a:r>
          </a:p>
          <a:p>
            <a:pPr lvl="0">
              <a:spcBef>
                <a:spcPts val="0"/>
              </a:spcBef>
              <a:spcAft>
                <a:spcPts val="0"/>
              </a:spcAft>
              <a:buNone/>
            </a:pPr>
            <a:endParaRPr sz="1700"/>
          </a:p>
          <a:p>
            <a:pPr lvl="0">
              <a:spcBef>
                <a:spcPts val="0"/>
              </a:spcBef>
              <a:spcAft>
                <a:spcPts val="0"/>
              </a:spcAft>
              <a:buNone/>
            </a:pPr>
            <a:endParaRPr sz="1700"/>
          </a:p>
          <a:p>
            <a:pPr lvl="0">
              <a:spcBef>
                <a:spcPts val="0"/>
              </a:spcBef>
              <a:spcAft>
                <a:spcPts val="0"/>
              </a:spcAft>
              <a:buNone/>
            </a:pPr>
            <a:endParaRPr sz="1700"/>
          </a:p>
        </p:txBody>
      </p:sp>
      <p:sp>
        <p:nvSpPr>
          <p:cNvPr id="82" name="Shape 82"/>
          <p:cNvSpPr txBox="1">
            <a:spLocks noGrp="1"/>
          </p:cNvSpPr>
          <p:nvPr>
            <p:ph type="body" idx="2"/>
          </p:nvPr>
        </p:nvSpPr>
        <p:spPr>
          <a:xfrm>
            <a:off x="6259000" y="2558767"/>
            <a:ext cx="5333100" cy="36135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344880" y="901800"/>
            <a:ext cx="7863000" cy="3943200"/>
          </a:xfrm>
          <a:prstGeom prst="rect">
            <a:avLst/>
          </a:prstGeom>
          <a:noFill/>
          <a:ln>
            <a:noFill/>
          </a:ln>
        </p:spPr>
        <p:txBody>
          <a:bodyPr lIns="90000" tIns="45000" rIns="90000" bIns="45000" anchor="t" anchorCtr="0">
            <a:noAutofit/>
          </a:bodyPr>
          <a:lstStyle/>
          <a:p>
            <a:pPr marL="447840" marR="0" lvl="0" indent="-3340" algn="l" rtl="0">
              <a:lnSpc>
                <a:spcPct val="100000"/>
              </a:lnSpc>
              <a:spcBef>
                <a:spcPts val="0"/>
              </a:spcBef>
              <a:buNone/>
            </a:pPr>
            <a:endParaRPr sz="18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Developers</a:t>
            </a:r>
          </a:p>
          <a:p>
            <a:pPr marL="896760" marR="0" lvl="0" indent="-7759" algn="l" rtl="0">
              <a:lnSpc>
                <a:spcPct val="100000"/>
              </a:lnSpc>
              <a:spcBef>
                <a:spcPts val="0"/>
              </a:spcBef>
              <a:buSzPct val="25000"/>
              <a:buNone/>
            </a:pPr>
            <a:r>
              <a:rPr lang="en-US" sz="1800" b="0" strike="noStrike">
                <a:solidFill>
                  <a:srgbClr val="000000"/>
                </a:solidFill>
                <a:latin typeface="Arial"/>
                <a:ea typeface="Arial"/>
                <a:cs typeface="Arial"/>
                <a:sym typeface="Arial"/>
              </a:rPr>
              <a:t>• Yes, even mobile developers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Sysadmins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DevOps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Architects/CTO/COO (want to save some money?)</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You (probably)</a:t>
            </a:r>
          </a:p>
        </p:txBody>
      </p:sp>
      <p:sp>
        <p:nvSpPr>
          <p:cNvPr id="551" name="Shape 55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Who can benefit from Docker?</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Shape 556"/>
          <p:cNvPicPr preferRelativeResize="0"/>
          <p:nvPr/>
        </p:nvPicPr>
        <p:blipFill rotWithShape="1">
          <a:blip r:embed="rId3">
            <a:alphaModFix/>
          </a:blip>
          <a:srcRect/>
          <a:stretch/>
        </p:blipFill>
        <p:spPr>
          <a:xfrm>
            <a:off x="2300759" y="2592719"/>
            <a:ext cx="6476760" cy="3633479"/>
          </a:xfrm>
          <a:prstGeom prst="rect">
            <a:avLst/>
          </a:prstGeom>
          <a:noFill/>
          <a:ln>
            <a:noFill/>
          </a:ln>
        </p:spPr>
      </p:pic>
      <p:sp>
        <p:nvSpPr>
          <p:cNvPr id="557" name="Shape 557"/>
          <p:cNvSpPr/>
          <p:nvPr/>
        </p:nvSpPr>
        <p:spPr>
          <a:xfrm>
            <a:off x="340919" y="1279800"/>
            <a:ext cx="9719279" cy="9424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800" b="0" strike="noStrike">
                <a:solidFill>
                  <a:srgbClr val="800000"/>
                </a:solidFill>
                <a:latin typeface="Arial"/>
                <a:ea typeface="Arial"/>
                <a:cs typeface="Arial"/>
                <a:sym typeface="Arial"/>
              </a:rPr>
              <a:t>Creates a standard way to ship build artifacts</a:t>
            </a:r>
          </a:p>
          <a:p>
            <a:pPr marL="0" marR="0" lvl="0" indent="0" algn="l" rtl="0">
              <a:lnSpc>
                <a:spcPct val="100000"/>
              </a:lnSpc>
              <a:spcBef>
                <a:spcPts val="0"/>
              </a:spcBef>
              <a:buSzPct val="25000"/>
              <a:buNone/>
            </a:pPr>
            <a:r>
              <a:rPr lang="en-US" sz="2800" b="0" strike="noStrike">
                <a:solidFill>
                  <a:srgbClr val="800000"/>
                </a:solidFill>
                <a:latin typeface="Arial"/>
                <a:ea typeface="Arial"/>
                <a:cs typeface="Arial"/>
                <a:sym typeface="Arial"/>
              </a:rPr>
              <a:t>Ships the exact binary the developer had</a:t>
            </a:r>
          </a:p>
        </p:txBody>
      </p:sp>
      <p:sp>
        <p:nvSpPr>
          <p:cNvPr id="558" name="Shape 558"/>
          <p:cNvSpPr/>
          <p:nvPr/>
        </p:nvSpPr>
        <p:spPr>
          <a:xfrm>
            <a:off x="324000" y="236160"/>
            <a:ext cx="5619240" cy="6998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59" name="Shape 55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How does it help?</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ctrTitle"/>
          </p:nvPr>
        </p:nvSpPr>
        <p:spPr>
          <a:xfrm>
            <a:off x="520700" y="2425700"/>
            <a:ext cx="10962900" cy="1244700"/>
          </a:xfrm>
          <a:prstGeom prst="rect">
            <a:avLst/>
          </a:prstGeom>
        </p:spPr>
        <p:txBody>
          <a:bodyPr lIns="121900" tIns="121900" rIns="121900" bIns="121900" anchor="b" anchorCtr="0">
            <a:noAutofit/>
          </a:bodyPr>
          <a:lstStyle/>
          <a:p>
            <a:pPr lvl="0">
              <a:spcBef>
                <a:spcPts val="0"/>
              </a:spcBef>
              <a:buNone/>
            </a:pPr>
            <a:r>
              <a:rPr lang="en-US"/>
              <a:t>Microservices overview</a:t>
            </a:r>
          </a:p>
        </p:txBody>
      </p:sp>
      <p:sp>
        <p:nvSpPr>
          <p:cNvPr id="565" name="Shape 565"/>
          <p:cNvSpPr txBox="1">
            <a:spLocks noGrp="1"/>
          </p:cNvSpPr>
          <p:nvPr>
            <p:ph type="subTitle" idx="1"/>
          </p:nvPr>
        </p:nvSpPr>
        <p:spPr>
          <a:xfrm>
            <a:off x="520700" y="3718840"/>
            <a:ext cx="10962900" cy="5772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Shape 570"/>
          <p:cNvPicPr preferRelativeResize="0"/>
          <p:nvPr/>
        </p:nvPicPr>
        <p:blipFill rotWithShape="1">
          <a:blip r:embed="rId3">
            <a:alphaModFix/>
          </a:blip>
          <a:srcRect/>
          <a:stretch/>
        </p:blipFill>
        <p:spPr>
          <a:xfrm>
            <a:off x="931320" y="2106719"/>
            <a:ext cx="10159559" cy="3580919"/>
          </a:xfrm>
          <a:prstGeom prst="rect">
            <a:avLst/>
          </a:prstGeom>
          <a:no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p:nvPr/>
        </p:nvSpPr>
        <p:spPr>
          <a:xfrm>
            <a:off x="291960" y="931320"/>
            <a:ext cx="8396400" cy="4989300"/>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Eliminates dependencies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Failure is isolated</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React to change quicker</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Scale is less expensive (APIs scale individually)</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More intuitive learning curve</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Technology stack is not limited to specific skillsets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Reusable components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Flexible – will bend rather than break under pressure</a:t>
            </a:r>
          </a:p>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76" name="Shape 57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Micro-service architecture benefits</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3959" b="0" strike="noStrike">
                <a:solidFill>
                  <a:srgbClr val="394D54"/>
                </a:solidFill>
                <a:latin typeface="Cabin"/>
                <a:ea typeface="Cabin"/>
                <a:cs typeface="Cabin"/>
                <a:sym typeface="Cabin"/>
              </a:rPr>
              <a:t>Ecosystem Support</a:t>
            </a:r>
          </a:p>
        </p:txBody>
      </p:sp>
      <p:sp>
        <p:nvSpPr>
          <p:cNvPr id="582" name="Shape 582"/>
          <p:cNvSpPr txBox="1"/>
          <p:nvPr/>
        </p:nvSpPr>
        <p:spPr>
          <a:xfrm>
            <a:off x="838079" y="1267920"/>
            <a:ext cx="10515239" cy="4908599"/>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Operating systems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Virtually any distribution with a 2.6.32+ kernel</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Red Hat/Docker collaboration to make work across RHEL 6.4+, Fedora, and other members of the family (2.6.32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CoreOS—Small core OS purpose built with Docker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OpenStack</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Docker integration into NOVA (&amp; compatibility with Glance, Horizon, etc.) accepted for Havana release</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Private PaaS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OpenShift</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Solum (Rackspace, OpenStack)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Other TBA</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Public PaaS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Deis, Voxoz, Cocaine (Yandex), Baidu PaaS</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Public IaaS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Native support in Rackspace, Digital Ocean,+++</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AMI (or equivalent) available for AWS &amp; other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DevOps Tools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Integrations with Chef, Puppet, Jenkins, Travis, Salt, Ansible +++</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Orchestration tools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Mesos, Heat,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Shipyard &amp; others purpose built for Docker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Applications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1000’s of Dockerized applications available at index.docker.io</a:t>
            </a:r>
          </a:p>
          <a:p>
            <a:pPr marL="0" marR="0" lvl="0" indent="0" algn="l" rtl="0">
              <a:spcBef>
                <a:spcPts val="0"/>
              </a:spcBef>
              <a:buNone/>
            </a:pPr>
            <a:endParaRPr sz="1400" b="0" strike="noStrike">
              <a:solidFill>
                <a:srgbClr val="000000"/>
              </a:solidFill>
              <a:latin typeface="Arial"/>
              <a:ea typeface="Arial"/>
              <a:cs typeface="Arial"/>
              <a:sym typeface="Arial"/>
            </a:endParaRPr>
          </a:p>
        </p:txBody>
      </p:sp>
      <p:pic>
        <p:nvPicPr>
          <p:cNvPr id="583" name="Shape 583"/>
          <p:cNvPicPr preferRelativeResize="0"/>
          <p:nvPr/>
        </p:nvPicPr>
        <p:blipFill rotWithShape="1">
          <a:blip r:embed="rId3">
            <a:alphaModFix/>
          </a:blip>
          <a:srcRect/>
          <a:stretch/>
        </p:blipFill>
        <p:spPr>
          <a:xfrm>
            <a:off x="8764920" y="4470480"/>
            <a:ext cx="884520" cy="971639"/>
          </a:xfrm>
          <a:prstGeom prst="rect">
            <a:avLst/>
          </a:prstGeom>
          <a:noFill/>
          <a:ln>
            <a:noFill/>
          </a:ln>
        </p:spPr>
      </p:pic>
      <p:pic>
        <p:nvPicPr>
          <p:cNvPr id="584" name="Shape 584"/>
          <p:cNvPicPr preferRelativeResize="0"/>
          <p:nvPr/>
        </p:nvPicPr>
        <p:blipFill rotWithShape="1">
          <a:blip r:embed="rId4">
            <a:alphaModFix/>
          </a:blip>
          <a:srcRect/>
          <a:stretch/>
        </p:blipFill>
        <p:spPr>
          <a:xfrm>
            <a:off x="6943320" y="4470480"/>
            <a:ext cx="1236959" cy="972719"/>
          </a:xfrm>
          <a:prstGeom prst="rect">
            <a:avLst/>
          </a:prstGeom>
          <a:noFill/>
          <a:ln>
            <a:noFill/>
          </a:ln>
        </p:spPr>
      </p:pic>
      <p:pic>
        <p:nvPicPr>
          <p:cNvPr id="585" name="Shape 585"/>
          <p:cNvPicPr preferRelativeResize="0"/>
          <p:nvPr/>
        </p:nvPicPr>
        <p:blipFill rotWithShape="1">
          <a:blip r:embed="rId5">
            <a:alphaModFix/>
          </a:blip>
          <a:srcRect/>
          <a:stretch/>
        </p:blipFill>
        <p:spPr>
          <a:xfrm>
            <a:off x="9431279" y="5606639"/>
            <a:ext cx="1459800" cy="767520"/>
          </a:xfrm>
          <a:prstGeom prst="rect">
            <a:avLst/>
          </a:prstGeom>
          <a:noFill/>
          <a:ln>
            <a:noFill/>
          </a:ln>
        </p:spPr>
      </p:pic>
      <p:pic>
        <p:nvPicPr>
          <p:cNvPr id="586" name="Shape 586"/>
          <p:cNvPicPr preferRelativeResize="0"/>
          <p:nvPr/>
        </p:nvPicPr>
        <p:blipFill rotWithShape="1">
          <a:blip r:embed="rId6">
            <a:alphaModFix/>
          </a:blip>
          <a:srcRect/>
          <a:stretch/>
        </p:blipFill>
        <p:spPr>
          <a:xfrm>
            <a:off x="9431279" y="3604680"/>
            <a:ext cx="1540440" cy="235079"/>
          </a:xfrm>
          <a:prstGeom prst="rect">
            <a:avLst/>
          </a:prstGeom>
          <a:noFill/>
          <a:ln>
            <a:noFill/>
          </a:ln>
        </p:spPr>
      </p:pic>
      <p:pic>
        <p:nvPicPr>
          <p:cNvPr id="587" name="Shape 587"/>
          <p:cNvPicPr preferRelativeResize="0"/>
          <p:nvPr/>
        </p:nvPicPr>
        <p:blipFill rotWithShape="1">
          <a:blip r:embed="rId7">
            <a:alphaModFix/>
          </a:blip>
          <a:srcRect/>
          <a:stretch/>
        </p:blipFill>
        <p:spPr>
          <a:xfrm>
            <a:off x="7562160" y="3165840"/>
            <a:ext cx="1307879" cy="508320"/>
          </a:xfrm>
          <a:prstGeom prst="rect">
            <a:avLst/>
          </a:prstGeom>
          <a:noFill/>
          <a:ln>
            <a:noFill/>
          </a:ln>
        </p:spPr>
      </p:pic>
      <p:pic>
        <p:nvPicPr>
          <p:cNvPr id="588" name="Shape 588"/>
          <p:cNvPicPr preferRelativeResize="0"/>
          <p:nvPr/>
        </p:nvPicPr>
        <p:blipFill rotWithShape="1">
          <a:blip r:embed="rId8">
            <a:alphaModFix/>
          </a:blip>
          <a:srcRect/>
          <a:stretch/>
        </p:blipFill>
        <p:spPr>
          <a:xfrm>
            <a:off x="6668639" y="5800680"/>
            <a:ext cx="1367280" cy="438119"/>
          </a:xfrm>
          <a:prstGeom prst="rect">
            <a:avLst/>
          </a:prstGeom>
          <a:noFill/>
          <a:ln>
            <a:noFill/>
          </a:ln>
        </p:spPr>
      </p:pic>
      <p:pic>
        <p:nvPicPr>
          <p:cNvPr id="589" name="Shape 589"/>
          <p:cNvPicPr preferRelativeResize="0"/>
          <p:nvPr/>
        </p:nvPicPr>
        <p:blipFill rotWithShape="1">
          <a:blip r:embed="rId9">
            <a:alphaModFix/>
          </a:blip>
          <a:srcRect/>
          <a:stretch/>
        </p:blipFill>
        <p:spPr>
          <a:xfrm>
            <a:off x="9870120" y="2029319"/>
            <a:ext cx="1101599" cy="1087199"/>
          </a:xfrm>
          <a:prstGeom prst="rect">
            <a:avLst/>
          </a:prstGeom>
          <a:noFill/>
          <a:ln>
            <a:noFill/>
          </a:ln>
        </p:spPr>
      </p:pic>
      <p:pic>
        <p:nvPicPr>
          <p:cNvPr id="590" name="Shape 590"/>
          <p:cNvPicPr preferRelativeResize="0"/>
          <p:nvPr/>
        </p:nvPicPr>
        <p:blipFill rotWithShape="1">
          <a:blip r:embed="rId10">
            <a:alphaModFix/>
          </a:blip>
          <a:srcRect/>
          <a:stretch/>
        </p:blipFill>
        <p:spPr>
          <a:xfrm>
            <a:off x="5873039" y="3037680"/>
            <a:ext cx="1041839" cy="1074959"/>
          </a:xfrm>
          <a:prstGeom prst="rect">
            <a:avLst/>
          </a:prstGeom>
          <a:noFill/>
          <a:ln>
            <a:noFill/>
          </a:ln>
        </p:spPr>
      </p:pic>
      <p:pic>
        <p:nvPicPr>
          <p:cNvPr id="591" name="Shape 591"/>
          <p:cNvPicPr preferRelativeResize="0"/>
          <p:nvPr/>
        </p:nvPicPr>
        <p:blipFill rotWithShape="1">
          <a:blip r:embed="rId11">
            <a:alphaModFix/>
          </a:blip>
          <a:srcRect/>
          <a:stretch/>
        </p:blipFill>
        <p:spPr>
          <a:xfrm>
            <a:off x="8137800" y="1956240"/>
            <a:ext cx="998639" cy="747719"/>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3959" b="0" strike="noStrike">
                <a:solidFill>
                  <a:srgbClr val="394D54"/>
                </a:solidFill>
                <a:latin typeface="Cabin"/>
                <a:ea typeface="Cabin"/>
                <a:cs typeface="Cabin"/>
                <a:sym typeface="Cabin"/>
              </a:rPr>
              <a:t>Use Cases </a:t>
            </a:r>
          </a:p>
        </p:txBody>
      </p:sp>
      <p:sp>
        <p:nvSpPr>
          <p:cNvPr id="597" name="Shape 597"/>
          <p:cNvSpPr txBox="1"/>
          <p:nvPr/>
        </p:nvSpPr>
        <p:spPr>
          <a:xfrm>
            <a:off x="838079" y="1267920"/>
            <a:ext cx="10515239" cy="844919"/>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040"/>
              <a:buFont typeface="Arial"/>
              <a:buChar char="•"/>
            </a:pPr>
            <a:r>
              <a:rPr lang="en-US" sz="2040" b="0" strike="noStrike">
                <a:solidFill>
                  <a:srgbClr val="394D54"/>
                </a:solidFill>
                <a:latin typeface="Cabin"/>
                <a:ea typeface="Cabin"/>
                <a:cs typeface="Cabin"/>
                <a:sym typeface="Cabin"/>
              </a:rPr>
              <a:t>Ted Dziuba on the Use of Docker for Continuous Integration at Ebay Now</a:t>
            </a:r>
          </a:p>
          <a:p>
            <a:pPr marL="685800" marR="0" lvl="1" indent="-228600" algn="l" rtl="0">
              <a:lnSpc>
                <a:spcPct val="70000"/>
              </a:lnSpc>
              <a:spcBef>
                <a:spcPts val="0"/>
              </a:spcBef>
              <a:buClr>
                <a:srgbClr val="253232"/>
              </a:buClr>
              <a:buSzPct val="100000"/>
              <a:buFont typeface="Arial"/>
              <a:buChar char="•"/>
            </a:pPr>
            <a:r>
              <a:rPr lang="en-US" sz="1700" b="0" i="0" u="sng" strike="noStrike" cap="none">
                <a:solidFill>
                  <a:schemeClr val="hlink"/>
                </a:solidFill>
                <a:latin typeface="Cabin"/>
                <a:ea typeface="Cabin"/>
                <a:cs typeface="Cabin"/>
                <a:sym typeface="Cabin"/>
                <a:hlinkClick r:id="rId3"/>
              </a:rPr>
              <a:t>https://speakerdeck.com/teddziuba/docker-at-ebay</a:t>
            </a:r>
          </a:p>
          <a:p>
            <a:pPr marL="685800" marR="0" lvl="1" indent="-228600" algn="l" rtl="0">
              <a:lnSpc>
                <a:spcPct val="70000"/>
              </a:lnSpc>
              <a:spcBef>
                <a:spcPts val="0"/>
              </a:spcBef>
              <a:buClr>
                <a:srgbClr val="253232"/>
              </a:buClr>
              <a:buSzPct val="100000"/>
              <a:buFont typeface="Arial"/>
              <a:buChar char="•"/>
            </a:pPr>
            <a:r>
              <a:rPr lang="en-US" sz="1700" b="0" i="0" u="none" strike="noStrike" cap="none">
                <a:solidFill>
                  <a:srgbClr val="253232"/>
                </a:solidFill>
                <a:latin typeface="Cabin"/>
                <a:ea typeface="Cabin"/>
                <a:cs typeface="Cabin"/>
                <a:sym typeface="Cabin"/>
              </a:rPr>
              <a:t>http://www.youtube.com/watch?feature=player_embedded&amp;v=0Hi0W4gX--4</a:t>
            </a: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598" name="Shape 598"/>
          <p:cNvSpPr/>
          <p:nvPr/>
        </p:nvSpPr>
        <p:spPr>
          <a:xfrm>
            <a:off x="848520" y="2446559"/>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Sasha Klizhentas on use of Docker at Mailgun/Rackspace</a:t>
            </a:r>
          </a:p>
          <a:p>
            <a:pPr marL="685800" marR="0" lvl="1" indent="-228600" algn="l" rtl="0">
              <a:lnSpc>
                <a:spcPct val="90000"/>
              </a:lnSpc>
              <a:spcBef>
                <a:spcPts val="0"/>
              </a:spcBef>
              <a:buClr>
                <a:srgbClr val="253232"/>
              </a:buClr>
              <a:buSzPct val="100000"/>
              <a:buFont typeface="Arial"/>
              <a:buChar char="•"/>
            </a:pPr>
            <a:r>
              <a:rPr lang="en-US" sz="1800" b="0" i="0" u="none" strike="noStrike" cap="none">
                <a:solidFill>
                  <a:srgbClr val="253232"/>
                </a:solidFill>
                <a:latin typeface="Cabin"/>
                <a:ea typeface="Cabin"/>
                <a:cs typeface="Cabin"/>
                <a:sym typeface="Cabin"/>
              </a:rPr>
              <a:t>http://www.youtube.com/watch?feature=player_embedded&amp;v=CMC3xdAo9RI</a:t>
            </a:r>
          </a:p>
          <a:p>
            <a:pPr marL="457200" marR="0" lvl="0" indent="0" algn="l" rtl="0">
              <a:lnSpc>
                <a:spcPct val="90000"/>
              </a:lnSpc>
              <a:spcBef>
                <a:spcPts val="0"/>
              </a:spcBef>
              <a:buNone/>
            </a:pPr>
            <a:endParaRPr sz="1800" b="0" strike="noStrike">
              <a:solidFill>
                <a:srgbClr val="000000"/>
              </a:solidFill>
              <a:latin typeface="Arial"/>
              <a:ea typeface="Arial"/>
              <a:cs typeface="Arial"/>
              <a:sym typeface="Arial"/>
            </a:endParaRPr>
          </a:p>
          <a:p>
            <a:pPr marL="685800" marR="0" lvl="0" indent="-228600" algn="l" rtl="0">
              <a:lnSpc>
                <a:spcPct val="90000"/>
              </a:lnSpc>
              <a:spcBef>
                <a:spcPts val="0"/>
              </a:spcBef>
              <a:buNone/>
            </a:pPr>
            <a:endParaRPr sz="1800" b="0" strike="noStrike">
              <a:solidFill>
                <a:srgbClr val="000000"/>
              </a:solidFill>
              <a:latin typeface="Arial"/>
              <a:ea typeface="Arial"/>
              <a:cs typeface="Arial"/>
              <a:sym typeface="Arial"/>
            </a:endParaRPr>
          </a:p>
        </p:txBody>
      </p:sp>
      <p:sp>
        <p:nvSpPr>
          <p:cNvPr id="599" name="Shape 599"/>
          <p:cNvSpPr/>
          <p:nvPr/>
        </p:nvSpPr>
        <p:spPr>
          <a:xfrm>
            <a:off x="858600" y="3462480"/>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Sebastien Pahl on use of Docker at CloudFlare</a:t>
            </a:r>
          </a:p>
          <a:p>
            <a:pPr marL="685800" marR="0" lvl="1" indent="-228600" algn="l" rtl="0">
              <a:lnSpc>
                <a:spcPct val="90000"/>
              </a:lnSpc>
              <a:spcBef>
                <a:spcPts val="0"/>
              </a:spcBef>
              <a:buClr>
                <a:srgbClr val="253232"/>
              </a:buClr>
              <a:buSzPct val="100000"/>
              <a:buFont typeface="Arial"/>
              <a:buChar char="•"/>
            </a:pPr>
            <a:r>
              <a:rPr lang="en-US" sz="1800" b="0" i="0" u="none" strike="noStrike" cap="none">
                <a:solidFill>
                  <a:srgbClr val="253232"/>
                </a:solidFill>
                <a:latin typeface="Cabin"/>
                <a:ea typeface="Cabin"/>
                <a:cs typeface="Cabin"/>
                <a:sym typeface="Cabin"/>
              </a:rPr>
              <a:t>http://www.youtube.com/watch?feature=player_embedded&amp;v=-Lj3jt_-3r0</a:t>
            </a:r>
          </a:p>
          <a:p>
            <a:pPr marL="685800" marR="0" lvl="0" indent="-228600" algn="l" rtl="0">
              <a:lnSpc>
                <a:spcPct val="90000"/>
              </a:lnSpc>
              <a:spcBef>
                <a:spcPts val="0"/>
              </a:spcBef>
              <a:buNone/>
            </a:pPr>
            <a:endParaRPr sz="1800" b="0" strike="noStrike">
              <a:solidFill>
                <a:srgbClr val="000000"/>
              </a:solidFill>
              <a:latin typeface="Arial"/>
              <a:ea typeface="Arial"/>
              <a:cs typeface="Arial"/>
              <a:sym typeface="Arial"/>
            </a:endParaRPr>
          </a:p>
        </p:txBody>
      </p:sp>
      <p:sp>
        <p:nvSpPr>
          <p:cNvPr id="600" name="Shape 600"/>
          <p:cNvSpPr/>
          <p:nvPr/>
        </p:nvSpPr>
        <p:spPr>
          <a:xfrm>
            <a:off x="868679" y="4336200"/>
            <a:ext cx="10515239" cy="844919"/>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Cambridge HealthCare</a:t>
            </a:r>
          </a:p>
          <a:p>
            <a:pPr marL="685800" marR="0" lvl="1" indent="-228600" algn="l" rtl="0">
              <a:lnSpc>
                <a:spcPct val="80000"/>
              </a:lnSpc>
              <a:spcBef>
                <a:spcPts val="0"/>
              </a:spcBef>
              <a:buClr>
                <a:srgbClr val="253232"/>
              </a:buClr>
              <a:buSzPct val="100000"/>
              <a:buFont typeface="Arial"/>
              <a:buChar char="•"/>
            </a:pPr>
            <a:r>
              <a:rPr lang="en-US" sz="1800" b="0" i="0" u="sng" strike="noStrike" cap="none">
                <a:solidFill>
                  <a:schemeClr val="hlink"/>
                </a:solidFill>
                <a:latin typeface="Cabin"/>
                <a:ea typeface="Cabin"/>
                <a:cs typeface="Cabin"/>
                <a:sym typeface="Cabin"/>
                <a:hlinkClick r:id="rId4"/>
              </a:rPr>
              <a:t>http://blog.howareyou.com/post/62157486858/continuous-delivery-with-docker-and-jenkins-part-i</a:t>
            </a:r>
          </a:p>
        </p:txBody>
      </p:sp>
      <p:sp>
        <p:nvSpPr>
          <p:cNvPr id="601" name="Shape 601"/>
          <p:cNvSpPr/>
          <p:nvPr/>
        </p:nvSpPr>
        <p:spPr>
          <a:xfrm>
            <a:off x="909359" y="5281200"/>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Red Hat Openshift and Docker</a:t>
            </a:r>
          </a:p>
          <a:p>
            <a:pPr marL="685800" marR="0" lvl="1" indent="-228600" algn="l" rtl="0">
              <a:lnSpc>
                <a:spcPct val="90000"/>
              </a:lnSpc>
              <a:spcBef>
                <a:spcPts val="0"/>
              </a:spcBef>
              <a:buClr>
                <a:srgbClr val="253232"/>
              </a:buClr>
              <a:buSzPct val="100000"/>
              <a:buFont typeface="Arial"/>
              <a:buChar char="•"/>
            </a:pPr>
            <a:r>
              <a:rPr lang="en-US" sz="1800" b="0" i="0" u="sng" strike="noStrike" cap="none">
                <a:solidFill>
                  <a:schemeClr val="hlink"/>
                </a:solidFill>
                <a:latin typeface="Cabin"/>
                <a:ea typeface="Cabin"/>
                <a:cs typeface="Cabin"/>
                <a:sym typeface="Cabin"/>
                <a:hlinkClick r:id="rId5"/>
              </a:rPr>
              <a:t>https://www.openshift.com/blogs/technical-thoughts-on-openshift-and-docker</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p:nvPr/>
        </p:nvSpPr>
        <p:spPr>
          <a:xfrm>
            <a:off x="838079" y="-7667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2600" b="0" strike="noStrike">
                <a:solidFill>
                  <a:srgbClr val="394D54"/>
                </a:solidFill>
                <a:latin typeface="Cabin"/>
                <a:ea typeface="Cabin"/>
                <a:cs typeface="Cabin"/>
                <a:sym typeface="Cabin"/>
              </a:rPr>
              <a:t>Use Cases—From Our Community</a:t>
            </a:r>
          </a:p>
        </p:txBody>
      </p:sp>
      <p:graphicFrame>
        <p:nvGraphicFramePr>
          <p:cNvPr id="607" name="Shape 607"/>
          <p:cNvGraphicFramePr/>
          <p:nvPr/>
        </p:nvGraphicFramePr>
        <p:xfrm>
          <a:off x="515160" y="578160"/>
          <a:ext cx="10838150" cy="7101345"/>
        </p:xfrm>
        <a:graphic>
          <a:graphicData uri="http://schemas.openxmlformats.org/drawingml/2006/table">
            <a:tbl>
              <a:tblPr>
                <a:noFill/>
                <a:tableStyleId>{E3FBBF9B-D22C-4632-8D2A-42C50F5795AB}</a:tableStyleId>
              </a:tblPr>
              <a:tblGrid>
                <a:gridCol w="2074675"/>
                <a:gridCol w="6691325"/>
                <a:gridCol w="2072150"/>
              </a:tblGrid>
              <a:tr h="209150">
                <a:tc>
                  <a:txBody>
                    <a:bodyPr/>
                    <a:lstStyle/>
                    <a:p>
                      <a:pPr marL="0" marR="0" lvl="0" indent="0" algn="l" rtl="0">
                        <a:spcBef>
                          <a:spcPts val="0"/>
                        </a:spcBef>
                        <a:buSzPct val="25000"/>
                        <a:buNone/>
                      </a:pPr>
                      <a:r>
                        <a:rPr lang="en-US" sz="1300" b="0" u="none" strike="noStrike" cap="none">
                          <a:solidFill>
                            <a:srgbClr val="000000"/>
                          </a:solidFill>
                          <a:latin typeface="Arial"/>
                          <a:ea typeface="Arial"/>
                          <a:cs typeface="Arial"/>
                          <a:sym typeface="Arial"/>
                        </a:rPr>
                        <a:t>Use Case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Examples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Link</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r>
              <a:tr h="209150">
                <a:tc rowSpan="3">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Clusters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Building a MongoDB cluster using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http://bit.ly/1acbjZf</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Production Quality MongoDB Setup with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http://bit.ly/15CaiHb</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http://bit.ly/1bClX0O</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Build your own PaaS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OpenSource PaaS built on Docker, Chef, and Heroku Buildpacks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http://deis.io</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Web Based Environment for Instruction</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JiffyLab – web based environment for the instruction, or lightweight use of, Python and UNIX shell</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http://bit.ly/12oaj2K</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209150">
                <a:tc rowSpan="4">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Easy Application Deployment</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Deploy Java Apps With Docker = Awesome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http://bit.ly/11BCvvu</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http://bit.ly/1b4XtJ3</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http://bit.ly/15MJS6B</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tcPr>
                </a:tc>
              </a:tr>
              <a:tr h="283675">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http://bit.ly/16EWOKh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B w="12225" cap="flat" cmpd="sng">
                      <a:solidFill>
                        <a:srgbClr val="FFFFFF"/>
                      </a:solidFill>
                      <a:prstDash val="solid"/>
                      <a:round/>
                      <a:headEnd type="none" w="med" len="med"/>
                      <a:tailEnd type="none" w="med" len="med"/>
                    </a:lnB>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Create Secure Sandboxes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Docker makes creating secure sandboxes easier than ever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http://bit.ly/13mZGJH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Create your own SaaS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Memcached as a Service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http://bit.ly/11nL8vh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Automated Application Deployment</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Multi-cloud Deployment with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http://bit.ly/1bF3CN6</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453250">
                <a:tc rowSpan="2">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Continuous Integration and Deployment</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Next Generation Continuous Integration &amp; Deployment with dotCloud’s Docker and Strider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http://bit.ly/ZwTfoy</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4532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http://bit.ly/1eFBtcm</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Lightweight Desktop Virtualization</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u="sng" strike="noStrike">
                          <a:solidFill>
                            <a:schemeClr val="hlink"/>
                          </a:solidFill>
                          <a:latin typeface="Arial"/>
                          <a:ea typeface="Arial"/>
                          <a:cs typeface="Arial"/>
                          <a:sym typeface="Arial"/>
                          <a:hlinkClick r:id="rId3"/>
                        </a:rPr>
                        <a:t>Docker Desktop: Your Desktop Over SSH Running Inside Of A Docker Container</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lnSpc>
                          <a:spcPct val="117000"/>
                        </a:lnSpc>
                        <a:spcBef>
                          <a:spcPts val="0"/>
                        </a:spcBef>
                        <a:buSzPct val="25000"/>
                        <a:buNone/>
                      </a:pPr>
                      <a:r>
                        <a:rPr lang="en-US" sz="1050" b="0" strike="noStrike">
                          <a:solidFill>
                            <a:srgbClr val="394D54"/>
                          </a:solidFill>
                          <a:latin typeface="Cabin"/>
                          <a:ea typeface="Cabin"/>
                          <a:cs typeface="Cabin"/>
                          <a:sym typeface="Cabin"/>
                        </a:rPr>
                        <a:t>http://bit.ly/14RYL6x</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bl>
          </a:graphicData>
        </a:graphic>
      </p:graphicFrame>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614600" y="2753800"/>
            <a:ext cx="10962900" cy="1350300"/>
          </a:xfrm>
          <a:prstGeom prst="rect">
            <a:avLst/>
          </a:prstGeom>
        </p:spPr>
        <p:txBody>
          <a:bodyPr lIns="121900" tIns="121900" rIns="121900" bIns="121900" anchor="ctr" anchorCtr="0">
            <a:noAutofit/>
          </a:bodyPr>
          <a:lstStyle/>
          <a:p>
            <a:pPr lvl="0">
              <a:spcBef>
                <a:spcPts val="0"/>
              </a:spcBef>
              <a:buNone/>
            </a:pPr>
            <a:r>
              <a:rPr lang="en-US"/>
              <a:t>Lets get started!</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p:nvPr/>
        </p:nvSpPr>
        <p:spPr>
          <a:xfrm>
            <a:off x="363960" y="1549440"/>
            <a:ext cx="11338560" cy="36018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aka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 the daemon managing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images and containers (using namespaces and </a:t>
            </a:r>
            <a:r>
              <a:rPr lang="en-US" sz="1800" b="0" strike="noStrike" dirty="0" err="1">
                <a:solidFill>
                  <a:srgbClr val="000000"/>
                </a:solidFill>
                <a:latin typeface="Arial"/>
                <a:ea typeface="Arial"/>
                <a:cs typeface="Arial"/>
                <a:sym typeface="Arial"/>
              </a:rPr>
              <a:t>cgroups</a:t>
            </a:r>
            <a:r>
              <a:rPr lang="en-US" sz="1800" b="0" strike="noStrike" dirty="0">
                <a:solidFill>
                  <a:srgbClr val="000000"/>
                </a:solidFill>
                <a:latin typeface="Arial"/>
                <a:ea typeface="Arial"/>
                <a:cs typeface="Arial"/>
                <a:sym typeface="Arial"/>
              </a:rPr>
              <a:t>). It runs on the (Linux-based) Host.</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client</a:t>
            </a:r>
            <a:r>
              <a:rPr lang="en-US" sz="1800" b="0" strike="noStrike" dirty="0">
                <a:solidFill>
                  <a:srgbClr val="000000"/>
                </a:solidFill>
                <a:latin typeface="Arial"/>
                <a:ea typeface="Arial"/>
                <a:cs typeface="Arial"/>
                <a:sym typeface="Arial"/>
              </a:rPr>
              <a:t>: the binary interacting with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a:t>
            </a:r>
            <a:r>
              <a:rPr lang="en-US" sz="1800" b="1"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Image</a:t>
            </a:r>
            <a:r>
              <a:rPr lang="en-US" sz="1800" b="0" strike="noStrike" dirty="0">
                <a:solidFill>
                  <a:srgbClr val="000000"/>
                </a:solidFill>
                <a:latin typeface="Arial"/>
                <a:ea typeface="Arial"/>
                <a:cs typeface="Arial"/>
                <a:sym typeface="Arial"/>
              </a:rPr>
              <a:t>: a </a:t>
            </a:r>
            <a:r>
              <a:rPr lang="en-US" sz="1800" b="0" strike="noStrike" dirty="0" err="1">
                <a:solidFill>
                  <a:srgbClr val="000000"/>
                </a:solidFill>
                <a:latin typeface="Arial"/>
                <a:ea typeface="Arial"/>
                <a:cs typeface="Arial"/>
                <a:sym typeface="Arial"/>
              </a:rPr>
              <a:t>filesystem</a:t>
            </a:r>
            <a:r>
              <a:rPr lang="en-US" sz="1800" b="0" strike="noStrike" dirty="0">
                <a:solidFill>
                  <a:srgbClr val="000000"/>
                </a:solidFill>
                <a:latin typeface="Arial"/>
                <a:ea typeface="Arial"/>
                <a:cs typeface="Arial"/>
                <a:sym typeface="Arial"/>
              </a:rPr>
              <a:t> (read-only template) used to create a Container (think “the binary”)</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a:t>
            </a:r>
            <a:r>
              <a:rPr lang="en-US" sz="1800" b="1"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Container</a:t>
            </a:r>
            <a:r>
              <a:rPr lang="en-US" sz="1800" b="0" strike="noStrike" dirty="0">
                <a:solidFill>
                  <a:srgbClr val="000000"/>
                </a:solidFill>
                <a:latin typeface="Arial"/>
                <a:ea typeface="Arial"/>
                <a:cs typeface="Arial"/>
                <a:sym typeface="Arial"/>
              </a:rPr>
              <a:t>: a running image providing a service (think “the process”)</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a:solidFill>
                  <a:srgbClr val="000000"/>
                </a:solidFill>
                <a:latin typeface="Arial"/>
                <a:ea typeface="Arial"/>
                <a:cs typeface="Arial"/>
                <a:sym typeface="Arial"/>
              </a:rPr>
              <a:t>Host</a:t>
            </a:r>
            <a:r>
              <a:rPr lang="en-US" sz="1800" b="0" strike="noStrike" dirty="0">
                <a:solidFill>
                  <a:srgbClr val="000000"/>
                </a:solidFill>
                <a:latin typeface="Arial"/>
                <a:ea typeface="Arial"/>
                <a:cs typeface="Arial"/>
                <a:sym typeface="Arial"/>
              </a:rPr>
              <a:t>: the computer running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Registry</a:t>
            </a:r>
            <a:r>
              <a:rPr lang="en-US" sz="1800" b="0" strike="noStrike" dirty="0">
                <a:solidFill>
                  <a:srgbClr val="000000"/>
                </a:solidFill>
                <a:latin typeface="Arial"/>
                <a:ea typeface="Arial"/>
                <a:cs typeface="Arial"/>
                <a:sym typeface="Arial"/>
              </a:rPr>
              <a:t>: a private or public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Hub) collection of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Images</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Machine</a:t>
            </a:r>
            <a:r>
              <a:rPr lang="en-US" sz="1800" b="0" strike="noStrike" dirty="0">
                <a:solidFill>
                  <a:srgbClr val="000000"/>
                </a:solidFill>
                <a:latin typeface="Arial"/>
                <a:ea typeface="Arial"/>
                <a:cs typeface="Arial"/>
                <a:sym typeface="Arial"/>
              </a:rPr>
              <a:t>: provision hosts and install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on them</a:t>
            </a:r>
          </a:p>
          <a:p>
            <a:pPr marL="0" marR="0" lvl="0" indent="0" algn="l" rtl="0">
              <a:lnSpc>
                <a:spcPct val="100000"/>
              </a:lnSpc>
              <a:spcBef>
                <a:spcPts val="0"/>
              </a:spcBef>
              <a:buNone/>
            </a:pPr>
            <a:endParaRPr sz="1800" b="0" strike="noStrike" dirty="0">
              <a:solidFill>
                <a:srgbClr val="000000"/>
              </a:solidFill>
              <a:latin typeface="Arial"/>
              <a:ea typeface="Arial"/>
              <a:cs typeface="Arial"/>
              <a:sym typeface="Arial"/>
            </a:endParaRPr>
          </a:p>
        </p:txBody>
      </p:sp>
      <p:sp>
        <p:nvSpPr>
          <p:cNvPr id="618" name="Shape 61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Docker Terminology</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555479" y="4115880"/>
            <a:ext cx="1078812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sp>
        <p:nvSpPr>
          <p:cNvPr id="88" name="Shape 88"/>
          <p:cNvSpPr/>
          <p:nvPr/>
        </p:nvSpPr>
        <p:spPr>
          <a:xfrm>
            <a:off x="2163600" y="1640159"/>
            <a:ext cx="14230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Static website</a:t>
            </a:r>
          </a:p>
        </p:txBody>
      </p:sp>
      <p:sp>
        <p:nvSpPr>
          <p:cNvPr id="89" name="Shape 89"/>
          <p:cNvSpPr/>
          <p:nvPr/>
        </p:nvSpPr>
        <p:spPr>
          <a:xfrm>
            <a:off x="5655239" y="2474640"/>
            <a:ext cx="14446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Web frontend </a:t>
            </a:r>
          </a:p>
        </p:txBody>
      </p:sp>
      <p:sp>
        <p:nvSpPr>
          <p:cNvPr id="90" name="Shape 90"/>
          <p:cNvSpPr/>
          <p:nvPr/>
        </p:nvSpPr>
        <p:spPr>
          <a:xfrm>
            <a:off x="5283719" y="1288079"/>
            <a:ext cx="87156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User DB</a:t>
            </a:r>
          </a:p>
        </p:txBody>
      </p:sp>
      <p:sp>
        <p:nvSpPr>
          <p:cNvPr id="91" name="Shape 91"/>
          <p:cNvSpPr/>
          <p:nvPr/>
        </p:nvSpPr>
        <p:spPr>
          <a:xfrm>
            <a:off x="7381439" y="1707119"/>
            <a:ext cx="6922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Queue</a:t>
            </a:r>
          </a:p>
        </p:txBody>
      </p:sp>
      <p:sp>
        <p:nvSpPr>
          <p:cNvPr id="92" name="Shape 92"/>
          <p:cNvSpPr/>
          <p:nvPr/>
        </p:nvSpPr>
        <p:spPr>
          <a:xfrm>
            <a:off x="8759160" y="1710000"/>
            <a:ext cx="130752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Analytics DB</a:t>
            </a:r>
          </a:p>
        </p:txBody>
      </p:sp>
      <p:sp>
        <p:nvSpPr>
          <p:cNvPr id="93" name="Shape 93"/>
          <p:cNvSpPr/>
          <p:nvPr/>
        </p:nvSpPr>
        <p:spPr>
          <a:xfrm>
            <a:off x="1863719" y="2601359"/>
            <a:ext cx="210275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Background workers</a:t>
            </a:r>
          </a:p>
        </p:txBody>
      </p:sp>
      <p:sp>
        <p:nvSpPr>
          <p:cNvPr id="94" name="Shape 94"/>
          <p:cNvSpPr/>
          <p:nvPr/>
        </p:nvSpPr>
        <p:spPr>
          <a:xfrm>
            <a:off x="8413560" y="3088440"/>
            <a:ext cx="132048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API endpoint</a:t>
            </a:r>
          </a:p>
        </p:txBody>
      </p:sp>
      <p:sp>
        <p:nvSpPr>
          <p:cNvPr id="95" name="Shape 95"/>
          <p:cNvSpPr/>
          <p:nvPr/>
        </p:nvSpPr>
        <p:spPr>
          <a:xfrm>
            <a:off x="1074240" y="1841400"/>
            <a:ext cx="332063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nginx 1.5 + modsecurity + openssl + bootstrap 2</a:t>
            </a:r>
          </a:p>
        </p:txBody>
      </p:sp>
      <p:sp>
        <p:nvSpPr>
          <p:cNvPr id="96" name="Shape 96"/>
          <p:cNvSpPr/>
          <p:nvPr/>
        </p:nvSpPr>
        <p:spPr>
          <a:xfrm>
            <a:off x="4973400" y="1679759"/>
            <a:ext cx="1363680" cy="1612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postgresql + pgv8 + v8</a:t>
            </a:r>
          </a:p>
        </p:txBody>
      </p:sp>
      <p:sp>
        <p:nvSpPr>
          <p:cNvPr id="97" name="Shape 97"/>
          <p:cNvSpPr/>
          <p:nvPr/>
        </p:nvSpPr>
        <p:spPr>
          <a:xfrm>
            <a:off x="8621279" y="2052719"/>
            <a:ext cx="2003400" cy="1612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hadoop + hive + thrift + OpenJDK</a:t>
            </a:r>
          </a:p>
        </p:txBody>
      </p:sp>
      <p:sp>
        <p:nvSpPr>
          <p:cNvPr id="98" name="Shape 98"/>
          <p:cNvSpPr/>
          <p:nvPr/>
        </p:nvSpPr>
        <p:spPr>
          <a:xfrm>
            <a:off x="4716360" y="2820240"/>
            <a:ext cx="3320639" cy="2980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Ruby + Rails + sass + Unicorn</a:t>
            </a:r>
          </a:p>
        </p:txBody>
      </p:sp>
      <p:sp>
        <p:nvSpPr>
          <p:cNvPr id="99" name="Shape 99"/>
          <p:cNvSpPr/>
          <p:nvPr/>
        </p:nvSpPr>
        <p:spPr>
          <a:xfrm>
            <a:off x="6067080" y="2057040"/>
            <a:ext cx="3320639" cy="2980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Redis + redis-sentinel</a:t>
            </a:r>
          </a:p>
        </p:txBody>
      </p:sp>
      <p:sp>
        <p:nvSpPr>
          <p:cNvPr id="100" name="Shape 100"/>
          <p:cNvSpPr/>
          <p:nvPr/>
        </p:nvSpPr>
        <p:spPr>
          <a:xfrm>
            <a:off x="857520" y="2898719"/>
            <a:ext cx="426059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Python 3.0 + celery + pyredis + libcurl + ffmpeg + libopencv + nodejs + phantomjs</a:t>
            </a:r>
          </a:p>
        </p:txBody>
      </p:sp>
      <p:sp>
        <p:nvSpPr>
          <p:cNvPr id="101" name="Shape 101"/>
          <p:cNvSpPr/>
          <p:nvPr/>
        </p:nvSpPr>
        <p:spPr>
          <a:xfrm>
            <a:off x="7175160" y="3315239"/>
            <a:ext cx="426059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Python 2.7 + Flask + pyredis + celery + psycopg + postgresql-client</a:t>
            </a:r>
          </a:p>
        </p:txBody>
      </p:sp>
      <p:sp>
        <p:nvSpPr>
          <p:cNvPr id="102" name="Shape 102"/>
          <p:cNvSpPr/>
          <p:nvPr/>
        </p:nvSpPr>
        <p:spPr>
          <a:xfrm>
            <a:off x="2283840" y="4547519"/>
            <a:ext cx="15721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Development VM</a:t>
            </a:r>
          </a:p>
        </p:txBody>
      </p:sp>
      <p:sp>
        <p:nvSpPr>
          <p:cNvPr id="103" name="Shape 103"/>
          <p:cNvSpPr/>
          <p:nvPr/>
        </p:nvSpPr>
        <p:spPr>
          <a:xfrm>
            <a:off x="3736439" y="5146919"/>
            <a:ext cx="9133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QA server</a:t>
            </a:r>
          </a:p>
        </p:txBody>
      </p:sp>
      <p:sp>
        <p:nvSpPr>
          <p:cNvPr id="104" name="Shape 104"/>
          <p:cNvSpPr/>
          <p:nvPr/>
        </p:nvSpPr>
        <p:spPr>
          <a:xfrm>
            <a:off x="5554439" y="4670639"/>
            <a:ext cx="114732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Public Cloud</a:t>
            </a:r>
          </a:p>
        </p:txBody>
      </p:sp>
      <p:sp>
        <p:nvSpPr>
          <p:cNvPr id="105" name="Shape 105"/>
          <p:cNvSpPr/>
          <p:nvPr/>
        </p:nvSpPr>
        <p:spPr>
          <a:xfrm>
            <a:off x="5578560" y="5502960"/>
            <a:ext cx="159623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Disaster recovery</a:t>
            </a:r>
          </a:p>
        </p:txBody>
      </p:sp>
      <p:sp>
        <p:nvSpPr>
          <p:cNvPr id="106" name="Shape 106"/>
          <p:cNvSpPr/>
          <p:nvPr/>
        </p:nvSpPr>
        <p:spPr>
          <a:xfrm>
            <a:off x="8082720" y="5896439"/>
            <a:ext cx="178128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Contributor’s laptop</a:t>
            </a:r>
          </a:p>
        </p:txBody>
      </p:sp>
      <p:sp>
        <p:nvSpPr>
          <p:cNvPr id="107" name="Shape 107"/>
          <p:cNvSpPr/>
          <p:nvPr/>
        </p:nvSpPr>
        <p:spPr>
          <a:xfrm>
            <a:off x="5612760" y="6207480"/>
            <a:ext cx="174383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Production Servers</a:t>
            </a:r>
          </a:p>
        </p:txBody>
      </p:sp>
      <p:sp>
        <p:nvSpPr>
          <p:cNvPr id="108" name="Shape 108"/>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rot="-5400000">
            <a:off x="-608760" y="2263679"/>
            <a:ext cx="2185920" cy="36900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Multiplicity of Stacks</a:t>
            </a:r>
          </a:p>
        </p:txBody>
      </p:sp>
      <p:sp>
        <p:nvSpPr>
          <p:cNvPr id="110" name="Shape 110"/>
          <p:cNvSpPr/>
          <p:nvPr/>
        </p:nvSpPr>
        <p:spPr>
          <a:xfrm rot="-5400000">
            <a:off x="-409680" y="4791600"/>
            <a:ext cx="1780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Multiplicity of hardware environments</a:t>
            </a:r>
          </a:p>
        </p:txBody>
      </p:sp>
      <p:sp>
        <p:nvSpPr>
          <p:cNvPr id="111" name="Shape 111"/>
          <p:cNvSpPr/>
          <p:nvPr/>
        </p:nvSpPr>
        <p:spPr>
          <a:xfrm>
            <a:off x="8400960" y="4388039"/>
            <a:ext cx="168587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Production Cluster</a:t>
            </a:r>
          </a:p>
        </p:txBody>
      </p:sp>
      <p:pic>
        <p:nvPicPr>
          <p:cNvPr id="112" name="Shape 112"/>
          <p:cNvPicPr preferRelativeResize="0"/>
          <p:nvPr/>
        </p:nvPicPr>
        <p:blipFill rotWithShape="1">
          <a:blip r:embed="rId3">
            <a:alphaModFix/>
          </a:blip>
          <a:srcRect/>
          <a:stretch/>
        </p:blipFill>
        <p:spPr>
          <a:xfrm>
            <a:off x="2376359" y="4950000"/>
            <a:ext cx="1077119" cy="692279"/>
          </a:xfrm>
          <a:prstGeom prst="rect">
            <a:avLst/>
          </a:prstGeom>
          <a:noFill/>
          <a:ln>
            <a:noFill/>
          </a:ln>
        </p:spPr>
      </p:pic>
      <p:sp>
        <p:nvSpPr>
          <p:cNvPr id="113" name="Shape 113"/>
          <p:cNvSpPr/>
          <p:nvPr/>
        </p:nvSpPr>
        <p:spPr>
          <a:xfrm>
            <a:off x="1754280" y="5892119"/>
            <a:ext cx="205308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Customer Data Center</a:t>
            </a:r>
          </a:p>
        </p:txBody>
      </p:sp>
      <p:pic>
        <p:nvPicPr>
          <p:cNvPr id="114" name="Shape 114"/>
          <p:cNvPicPr preferRelativeResize="0"/>
          <p:nvPr/>
        </p:nvPicPr>
        <p:blipFill rotWithShape="1">
          <a:blip r:embed="rId4">
            <a:alphaModFix/>
          </a:blip>
          <a:srcRect/>
          <a:stretch/>
        </p:blipFill>
        <p:spPr>
          <a:xfrm>
            <a:off x="1450079" y="4520880"/>
            <a:ext cx="677520" cy="408959"/>
          </a:xfrm>
          <a:prstGeom prst="rect">
            <a:avLst/>
          </a:prstGeom>
          <a:noFill/>
          <a:ln>
            <a:noFill/>
          </a:ln>
        </p:spPr>
      </p:pic>
      <p:pic>
        <p:nvPicPr>
          <p:cNvPr id="115" name="Shape 115"/>
          <p:cNvPicPr preferRelativeResize="0"/>
          <p:nvPr/>
        </p:nvPicPr>
        <p:blipFill rotWithShape="1">
          <a:blip r:embed="rId5">
            <a:alphaModFix/>
          </a:blip>
          <a:srcRect/>
          <a:stretch/>
        </p:blipFill>
        <p:spPr>
          <a:xfrm>
            <a:off x="9956879" y="5882400"/>
            <a:ext cx="409319" cy="324720"/>
          </a:xfrm>
          <a:prstGeom prst="rect">
            <a:avLst/>
          </a:prstGeom>
          <a:noFill/>
          <a:ln>
            <a:noFill/>
          </a:ln>
        </p:spPr>
      </p:pic>
      <p:pic>
        <p:nvPicPr>
          <p:cNvPr id="116" name="Shape 116"/>
          <p:cNvPicPr preferRelativeResize="0"/>
          <p:nvPr/>
        </p:nvPicPr>
        <p:blipFill rotWithShape="1">
          <a:blip r:embed="rId6">
            <a:alphaModFix/>
          </a:blip>
          <a:srcRect/>
          <a:stretch/>
        </p:blipFill>
        <p:spPr>
          <a:xfrm>
            <a:off x="4160519" y="5872319"/>
            <a:ext cx="831959" cy="638640"/>
          </a:xfrm>
          <a:prstGeom prst="rect">
            <a:avLst/>
          </a:prstGeom>
          <a:noFill/>
          <a:ln>
            <a:noFill/>
          </a:ln>
        </p:spPr>
      </p:pic>
      <p:pic>
        <p:nvPicPr>
          <p:cNvPr id="117" name="Shape 117"/>
          <p:cNvPicPr preferRelativeResize="0"/>
          <p:nvPr/>
        </p:nvPicPr>
        <p:blipFill rotWithShape="1">
          <a:blip r:embed="rId7">
            <a:alphaModFix/>
          </a:blip>
          <a:srcRect/>
          <a:stretch/>
        </p:blipFill>
        <p:spPr>
          <a:xfrm>
            <a:off x="9191879" y="4773960"/>
            <a:ext cx="542160" cy="745200"/>
          </a:xfrm>
          <a:prstGeom prst="rect">
            <a:avLst/>
          </a:prstGeom>
          <a:noFill/>
          <a:ln>
            <a:noFill/>
          </a:ln>
        </p:spPr>
      </p:pic>
      <p:pic>
        <p:nvPicPr>
          <p:cNvPr id="118" name="Shape 118"/>
          <p:cNvPicPr preferRelativeResize="0"/>
          <p:nvPr/>
        </p:nvPicPr>
        <p:blipFill rotWithShape="1">
          <a:blip r:embed="rId8">
            <a:alphaModFix/>
          </a:blip>
          <a:srcRect/>
          <a:stretch/>
        </p:blipFill>
        <p:spPr>
          <a:xfrm>
            <a:off x="6959520" y="4621680"/>
            <a:ext cx="1392479" cy="838440"/>
          </a:xfrm>
          <a:prstGeom prst="rect">
            <a:avLst/>
          </a:prstGeom>
          <a:noFill/>
          <a:ln>
            <a:noFill/>
          </a:ln>
        </p:spPr>
      </p:pic>
      <p:sp>
        <p:nvSpPr>
          <p:cNvPr id="119" name="Shape 119"/>
          <p:cNvSpPr/>
          <p:nvPr/>
        </p:nvSpPr>
        <p:spPr>
          <a:xfrm>
            <a:off x="7978679" y="298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20" name="Shape 120"/>
          <p:cNvSpPr/>
          <p:nvPr/>
        </p:nvSpPr>
        <p:spPr>
          <a:xfrm>
            <a:off x="6763320" y="1760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121" name="Shape 121"/>
          <p:cNvSpPr/>
          <p:nvPr/>
        </p:nvSpPr>
        <p:spPr>
          <a:xfrm>
            <a:off x="7828920" y="298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22" name="Shape 122"/>
          <p:cNvSpPr/>
          <p:nvPr/>
        </p:nvSpPr>
        <p:spPr>
          <a:xfrm>
            <a:off x="7903439" y="3119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23" name="Shape 123"/>
          <p:cNvSpPr/>
          <p:nvPr/>
        </p:nvSpPr>
        <p:spPr>
          <a:xfrm>
            <a:off x="6368039" y="1895400"/>
            <a:ext cx="171359" cy="95039"/>
          </a:xfrm>
          <a:custGeom>
            <a:avLst/>
            <a:gdLst/>
            <a:ahLst/>
            <a:cxnLst/>
            <a:rect l="0" t="0" r="0" b="0"/>
            <a:pathLst>
              <a:path w="120000" h="120000" extrusionOk="0">
                <a:moveTo>
                  <a:pt x="0" y="0"/>
                </a:moveTo>
                <a:lnTo>
                  <a:pt x="119999" y="0"/>
                </a:lnTo>
                <a:lnTo>
                  <a:pt x="119999" y="120000"/>
                </a:lnTo>
                <a:lnTo>
                  <a:pt x="0" y="120000"/>
                </a:lnTo>
                <a:lnTo>
                  <a:pt x="0" y="0"/>
                </a:lnTo>
                <a:close/>
              </a:path>
            </a:pathLst>
          </a:custGeom>
          <a:noFill/>
          <a:ln>
            <a:noFill/>
          </a:ln>
        </p:spPr>
      </p:sp>
      <p:sp>
        <p:nvSpPr>
          <p:cNvPr id="124" name="Shape 124"/>
          <p:cNvSpPr/>
          <p:nvPr/>
        </p:nvSpPr>
        <p:spPr>
          <a:xfrm>
            <a:off x="8052839" y="3119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25" name="Shape 125"/>
          <p:cNvSpPr/>
          <p:nvPr/>
        </p:nvSpPr>
        <p:spPr>
          <a:xfrm>
            <a:off x="7978679" y="325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26" name="Shape 126"/>
          <p:cNvSpPr/>
          <p:nvPr/>
        </p:nvSpPr>
        <p:spPr>
          <a:xfrm>
            <a:off x="6763320" y="203040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127" name="Shape 127"/>
          <p:cNvSpPr/>
          <p:nvPr/>
        </p:nvSpPr>
        <p:spPr>
          <a:xfrm>
            <a:off x="7828920" y="325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28" name="Shape 128"/>
          <p:cNvSpPr/>
          <p:nvPr/>
        </p:nvSpPr>
        <p:spPr>
          <a:xfrm>
            <a:off x="1575000" y="1655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29" name="Shape 129"/>
          <p:cNvSpPr/>
          <p:nvPr/>
        </p:nvSpPr>
        <p:spPr>
          <a:xfrm>
            <a:off x="1649880" y="1790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30" name="Shape 130"/>
          <p:cNvSpPr/>
          <p:nvPr/>
        </p:nvSpPr>
        <p:spPr>
          <a:xfrm>
            <a:off x="1500479" y="1790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1" name="Shape 131"/>
          <p:cNvSpPr/>
          <p:nvPr/>
        </p:nvSpPr>
        <p:spPr>
          <a:xfrm>
            <a:off x="4996439" y="1258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2" name="Shape 132"/>
          <p:cNvSpPr/>
          <p:nvPr/>
        </p:nvSpPr>
        <p:spPr>
          <a:xfrm>
            <a:off x="4846680" y="1258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33" name="Shape 133"/>
          <p:cNvSpPr/>
          <p:nvPr/>
        </p:nvSpPr>
        <p:spPr>
          <a:xfrm>
            <a:off x="4921200" y="1393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34" name="Shape 134"/>
          <p:cNvSpPr/>
          <p:nvPr/>
        </p:nvSpPr>
        <p:spPr>
          <a:xfrm>
            <a:off x="8451720" y="15775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5" name="Shape 135"/>
          <p:cNvSpPr/>
          <p:nvPr/>
        </p:nvSpPr>
        <p:spPr>
          <a:xfrm>
            <a:off x="8374679" y="14418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36" name="Shape 136"/>
          <p:cNvSpPr/>
          <p:nvPr/>
        </p:nvSpPr>
        <p:spPr>
          <a:xfrm>
            <a:off x="8300160" y="15768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37" name="Shape 137"/>
          <p:cNvSpPr/>
          <p:nvPr/>
        </p:nvSpPr>
        <p:spPr>
          <a:xfrm>
            <a:off x="1572120" y="2483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8" name="Shape 138"/>
          <p:cNvSpPr/>
          <p:nvPr/>
        </p:nvSpPr>
        <p:spPr>
          <a:xfrm>
            <a:off x="1497240" y="2618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39" name="Shape 139"/>
          <p:cNvSpPr/>
          <p:nvPr/>
        </p:nvSpPr>
        <p:spPr>
          <a:xfrm>
            <a:off x="1646640" y="2618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40" name="Shape 140"/>
          <p:cNvSpPr/>
          <p:nvPr/>
        </p:nvSpPr>
        <p:spPr>
          <a:xfrm>
            <a:off x="1572120" y="27540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1" name="Shape 141"/>
          <p:cNvSpPr/>
          <p:nvPr/>
        </p:nvSpPr>
        <p:spPr>
          <a:xfrm>
            <a:off x="7152479" y="165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42" name="Shape 142"/>
          <p:cNvSpPr/>
          <p:nvPr/>
        </p:nvSpPr>
        <p:spPr>
          <a:xfrm>
            <a:off x="7003079" y="165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43" name="Shape 143"/>
          <p:cNvSpPr/>
          <p:nvPr/>
        </p:nvSpPr>
        <p:spPr>
          <a:xfrm>
            <a:off x="7077239" y="1792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44" name="Shape 144"/>
          <p:cNvSpPr/>
          <p:nvPr/>
        </p:nvSpPr>
        <p:spPr>
          <a:xfrm>
            <a:off x="7152479" y="192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5" name="Shape 145"/>
          <p:cNvSpPr/>
          <p:nvPr/>
        </p:nvSpPr>
        <p:spPr>
          <a:xfrm>
            <a:off x="7003079" y="192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46" name="Shape 146"/>
          <p:cNvSpPr/>
          <p:nvPr/>
        </p:nvSpPr>
        <p:spPr>
          <a:xfrm>
            <a:off x="5174280" y="2453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47" name="Shape 147"/>
          <p:cNvSpPr/>
          <p:nvPr/>
        </p:nvSpPr>
        <p:spPr>
          <a:xfrm>
            <a:off x="5323680" y="2453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48" name="Shape 148"/>
          <p:cNvSpPr/>
          <p:nvPr/>
        </p:nvSpPr>
        <p:spPr>
          <a:xfrm>
            <a:off x="5249160" y="2588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9" name="Shape 149"/>
          <p:cNvSpPr/>
          <p:nvPr/>
        </p:nvSpPr>
        <p:spPr>
          <a:xfrm>
            <a:off x="5099760" y="2588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50" name="Shape 150"/>
          <p:cNvSpPr/>
          <p:nvPr/>
        </p:nvSpPr>
        <p:spPr>
          <a:xfrm rot="5400000">
            <a:off x="10428480" y="1847160"/>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Do services and apps interact appropriately?</a:t>
            </a:r>
          </a:p>
        </p:txBody>
      </p:sp>
      <p:sp>
        <p:nvSpPr>
          <p:cNvPr id="151" name="Shape 151"/>
          <p:cNvSpPr/>
          <p:nvPr/>
        </p:nvSpPr>
        <p:spPr>
          <a:xfrm rot="5400000">
            <a:off x="10428480" y="5019479"/>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Can I migrate smoothly and quickly?</a:t>
            </a:r>
          </a:p>
        </p:txBody>
      </p:sp>
      <p:sp>
        <p:nvSpPr>
          <p:cNvPr id="152" name="Shape 152"/>
          <p:cNvSpPr/>
          <p:nvPr/>
        </p:nvSpPr>
        <p:spPr>
          <a:xfrm rot="2700000">
            <a:off x="4626000" y="40085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153" name="Shape 153"/>
          <p:cNvSpPr/>
          <p:nvPr/>
        </p:nvSpPr>
        <p:spPr>
          <a:xfrm rot="-2700000">
            <a:off x="4625639" y="40085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154" name="Shape 15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Challenge</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p:nvPr/>
        </p:nvSpPr>
        <p:spPr>
          <a:xfrm>
            <a:off x="1155959" y="5890680"/>
            <a:ext cx="7719120" cy="6393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For complete instructions and other Operating systems:</a:t>
            </a:r>
          </a:p>
          <a:p>
            <a:pPr marL="0" marR="0" lvl="0" indent="0" algn="l" rtl="0">
              <a:lnSpc>
                <a:spcPct val="100000"/>
              </a:lnSpc>
              <a:spcBef>
                <a:spcPts val="0"/>
              </a:spcBef>
              <a:buSzPct val="25000"/>
              <a:buNone/>
            </a:pPr>
            <a:r>
              <a:rPr lang="en-US" sz="1800" b="0" u="sng" strike="noStrike">
                <a:solidFill>
                  <a:schemeClr val="hlink"/>
                </a:solidFill>
                <a:latin typeface="Arial"/>
                <a:ea typeface="Arial"/>
                <a:cs typeface="Arial"/>
                <a:sym typeface="Arial"/>
                <a:hlinkClick r:id="rId3"/>
              </a:rPr>
              <a:t>https://docs.docker.com/linux/</a:t>
            </a:r>
          </a:p>
        </p:txBody>
      </p:sp>
      <p:sp>
        <p:nvSpPr>
          <p:cNvPr id="624" name="Shape 624"/>
          <p:cNvSpPr/>
          <p:nvPr/>
        </p:nvSpPr>
        <p:spPr>
          <a:xfrm>
            <a:off x="474120" y="1313640"/>
            <a:ext cx="11584080" cy="338255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First we need to install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daemon and client binaries</a:t>
            </a: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Run “curl -</a:t>
            </a:r>
            <a:r>
              <a:rPr lang="en-US" sz="1800" b="0" strike="noStrike" dirty="0" err="1">
                <a:solidFill>
                  <a:srgbClr val="000000"/>
                </a:solidFill>
                <a:latin typeface="Arial"/>
                <a:ea typeface="Arial"/>
                <a:cs typeface="Arial"/>
                <a:sym typeface="Arial"/>
              </a:rPr>
              <a:t>fsSL</a:t>
            </a:r>
            <a:r>
              <a:rPr lang="en-US" sz="1800" b="0" strike="noStrike" dirty="0">
                <a:solidFill>
                  <a:srgbClr val="000000"/>
                </a:solidFill>
                <a:latin typeface="Arial"/>
                <a:ea typeface="Arial"/>
                <a:cs typeface="Arial"/>
                <a:sym typeface="Arial"/>
              </a:rPr>
              <a:t> https://get.docker.com/ | </a:t>
            </a:r>
            <a:r>
              <a:rPr lang="en-US" sz="1800" b="0" strike="noStrike" dirty="0" err="1">
                <a:solidFill>
                  <a:srgbClr val="000000"/>
                </a:solidFill>
                <a:latin typeface="Arial"/>
                <a:ea typeface="Arial"/>
                <a:cs typeface="Arial"/>
                <a:sym typeface="Arial"/>
              </a:rPr>
              <a:t>sh</a:t>
            </a:r>
            <a:r>
              <a:rPr lang="en-US" sz="1800" b="0" strike="noStrike" dirty="0">
                <a:solidFill>
                  <a:srgbClr val="000000"/>
                </a:solidFill>
                <a:latin typeface="Arial"/>
                <a:ea typeface="Arial"/>
                <a:cs typeface="Arial"/>
                <a:sym typeface="Arial"/>
              </a:rPr>
              <a:t>”</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This script will ask you for your </a:t>
            </a:r>
            <a:r>
              <a:rPr lang="en-US" sz="1800" b="0" strike="noStrike" dirty="0" err="1">
                <a:solidFill>
                  <a:srgbClr val="000000"/>
                </a:solidFill>
                <a:latin typeface="Arial"/>
                <a:ea typeface="Arial"/>
                <a:cs typeface="Arial"/>
                <a:sym typeface="Arial"/>
              </a:rPr>
              <a:t>sudo</a:t>
            </a:r>
            <a:r>
              <a:rPr lang="en-US" sz="1800" b="0" strike="noStrike" dirty="0">
                <a:solidFill>
                  <a:srgbClr val="000000"/>
                </a:solidFill>
                <a:latin typeface="Arial"/>
                <a:ea typeface="Arial"/>
                <a:cs typeface="Arial"/>
                <a:sym typeface="Arial"/>
              </a:rPr>
              <a:t> password and install all the required binaries </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Now lets verify that our installation is complete</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Run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run hello-world”</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If the above command fails, you may need to add your </a:t>
            </a: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user to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group before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will run</a:t>
            </a: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a:t>
            </a:r>
            <a:r>
              <a:rPr lang="en-US" sz="1800" b="0" strike="noStrike" dirty="0" err="1">
                <a:solidFill>
                  <a:srgbClr val="000000"/>
                </a:solidFill>
                <a:latin typeface="Arial"/>
                <a:ea typeface="Arial"/>
                <a:cs typeface="Arial"/>
                <a:sym typeface="Arial"/>
              </a:rPr>
              <a:t>sudo</a:t>
            </a:r>
            <a:r>
              <a:rPr lang="en-US" sz="1800" b="0" strike="noStrike" dirty="0">
                <a:solidFill>
                  <a:srgbClr val="000000"/>
                </a:solidFill>
                <a:latin typeface="Arial"/>
                <a:ea typeface="Arial"/>
                <a:cs typeface="Arial"/>
                <a:sym typeface="Arial"/>
              </a:rPr>
              <a:t> </a:t>
            </a:r>
            <a:r>
              <a:rPr lang="en-US" sz="1800" b="0" strike="noStrike" dirty="0" err="1">
                <a:solidFill>
                  <a:srgbClr val="000000"/>
                </a:solidFill>
                <a:latin typeface="Arial"/>
                <a:ea typeface="Arial"/>
                <a:cs typeface="Arial"/>
                <a:sym typeface="Arial"/>
              </a:rPr>
              <a:t>usermod</a:t>
            </a:r>
            <a:r>
              <a:rPr lang="en-US" sz="1800" b="0" strike="noStrike" dirty="0">
                <a:solidFill>
                  <a:srgbClr val="000000"/>
                </a:solidFill>
                <a:latin typeface="Arial"/>
                <a:ea typeface="Arial"/>
                <a:cs typeface="Arial"/>
                <a:sym typeface="Arial"/>
              </a:rPr>
              <a:t> -a -G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YOURUSERNAME”</a:t>
            </a:r>
          </a:p>
        </p:txBody>
      </p:sp>
      <p:sp>
        <p:nvSpPr>
          <p:cNvPr id="625" name="Shape 62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Obtaining and installing Docker</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p:nvPr/>
        </p:nvSpPr>
        <p:spPr>
          <a:xfrm>
            <a:off x="440279" y="582839"/>
            <a:ext cx="11203200" cy="26460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Hello from Docker.</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This message shows that your installation appears to be working correctly.</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To generate this message, Docker took the following steps:</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1. The Docker Engine CLI client contacted the Docker Engine daemon.</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2. The Docker Engine daemon pulled the "hello-world" image from the Docker Hub.</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3. The Docker Engine daemon created a new container from that image which runs the</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executable that produces the output you are currently reading.</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4. The Docker Engine daemon streamed that output to the Docker Engine CLI client, </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which sent it to your terminal.</a:t>
            </a:r>
          </a:p>
        </p:txBody>
      </p:sp>
      <p:sp>
        <p:nvSpPr>
          <p:cNvPr id="631" name="Shape 63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If everything is worked properly you should see the following message: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p:nvPr/>
        </p:nvSpPr>
        <p:spPr>
          <a:xfrm>
            <a:off x="1096559" y="1854000"/>
            <a:ext cx="9509759" cy="1955519"/>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SzPct val="25000"/>
              <a:buNone/>
            </a:pPr>
            <a:r>
              <a:rPr lang="en-US" sz="1800" b="0" strike="noStrike">
                <a:solidFill>
                  <a:srgbClr val="000000"/>
                </a:solidFill>
                <a:latin typeface="Arial"/>
                <a:ea typeface="Arial"/>
                <a:cs typeface="Arial"/>
                <a:sym typeface="Arial"/>
              </a:rPr>
              <a:t>Docker utilizes several feature of the Linux kernel to function </a:t>
            </a:r>
          </a:p>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Cgroups (What you can do) </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Namespaces (What you have)</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Union file systems</a:t>
            </a:r>
          </a:p>
        </p:txBody>
      </p:sp>
      <p:sp>
        <p:nvSpPr>
          <p:cNvPr id="637" name="Shape 63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Docker Architecture</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p:nvPr/>
        </p:nvSpPr>
        <p:spPr>
          <a:xfrm>
            <a:off x="852840" y="1500479"/>
            <a:ext cx="10362959" cy="310644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cgroups is a Linux kernel feature that limits, accounts for, and isolates the resource usage (CPU, memory, disk I/O, network, etc.) of a collection of processes.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This allows us for manage the following per container</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Memory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Cpu time</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Network bandwidth</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Disk bandwidth</a:t>
            </a:r>
          </a:p>
        </p:txBody>
      </p:sp>
      <p:sp>
        <p:nvSpPr>
          <p:cNvPr id="643" name="Shape 64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Cgroups</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732239" y="1365840"/>
            <a:ext cx="9753119" cy="316187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Resource limitation: groups can be set to not exceed a configured memory limit, which also includes the file system cache</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Prioritization: some groups may get a larger share of CPU utilization[8] or disk I/O throughput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Accounting: measures how much resources certain systems use, which may be used, for example, for billing purposes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Control: freezing the groups of processes, their checkpointing and restarting</a:t>
            </a:r>
          </a:p>
        </p:txBody>
      </p:sp>
      <p:sp>
        <p:nvSpPr>
          <p:cNvPr id="649" name="Shape 64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Cgroup features</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p:nvPr/>
        </p:nvSpPr>
        <p:spPr>
          <a:xfrm>
            <a:off x="609479" y="1323720"/>
            <a:ext cx="10729079" cy="9125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This provides a layer of isolation: each aspect of a container runs in its own namespace and does not have access outside it</a:t>
            </a:r>
          </a:p>
        </p:txBody>
      </p:sp>
      <p:sp>
        <p:nvSpPr>
          <p:cNvPr id="655" name="Shape 655"/>
          <p:cNvSpPr/>
          <p:nvPr/>
        </p:nvSpPr>
        <p:spPr>
          <a:xfrm>
            <a:off x="1422359" y="2225159"/>
            <a:ext cx="10606319" cy="308880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pid namespace: Used for process isolation (PID: Process ID).</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net namespace: Used for managing network interfaces (NET: Networking).</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ipc namespace: Used for managing access to IPC resources (IPC: InterProcess Communication).</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mnt namespace: Used for managing mount-points (MNT: Mount).</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uts namespace: Used for isolating kernel and version identifiers. (UTS: Unix Timesharing System).</a:t>
            </a:r>
          </a:p>
        </p:txBody>
      </p:sp>
      <p:sp>
        <p:nvSpPr>
          <p:cNvPr id="656" name="Shape 6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Namespaces</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p:nvPr/>
        </p:nvSpPr>
        <p:spPr>
          <a:xfrm>
            <a:off x="258119" y="189359"/>
            <a:ext cx="6146279" cy="6998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662" name="Shape 662"/>
          <p:cNvSpPr/>
          <p:nvPr/>
        </p:nvSpPr>
        <p:spPr>
          <a:xfrm>
            <a:off x="852840" y="1514159"/>
            <a:ext cx="10729079" cy="338255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Union file systems, or UnionFS, are file systems that operate by creating layers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Docker uses union file systems to provide the building blocks for containers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Docker can make use of several union file system variants including: AUFS, btrfs, vfs, and DeviceMapper.</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most popular is AUFS</a:t>
            </a:r>
          </a:p>
        </p:txBody>
      </p:sp>
      <p:sp>
        <p:nvSpPr>
          <p:cNvPr id="663" name="Shape 66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Union File systems </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Shape 668"/>
          <p:cNvPicPr preferRelativeResize="0"/>
          <p:nvPr/>
        </p:nvPicPr>
        <p:blipFill rotWithShape="1">
          <a:blip r:embed="rId3">
            <a:alphaModFix/>
          </a:blip>
          <a:srcRect/>
          <a:stretch/>
        </p:blipFill>
        <p:spPr>
          <a:xfrm>
            <a:off x="2194919" y="1542600"/>
            <a:ext cx="7558199" cy="4250880"/>
          </a:xfrm>
          <a:prstGeom prst="rect">
            <a:avLst/>
          </a:prstGeom>
          <a:noFill/>
          <a:ln>
            <a:noFill/>
          </a:ln>
        </p:spPr>
      </p:pic>
      <p:sp>
        <p:nvSpPr>
          <p:cNvPr id="669" name="Shape 6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AUFS layers</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p:nvPr/>
        </p:nvSpPr>
        <p:spPr>
          <a:xfrm>
            <a:off x="975959" y="1586159"/>
            <a:ext cx="10240199" cy="138888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SzPct val="25000"/>
              <a:buNone/>
            </a:pPr>
            <a:r>
              <a:rPr lang="en-US" sz="1800" b="0" strike="noStrike">
                <a:solidFill>
                  <a:srgbClr val="000000"/>
                </a:solidFill>
                <a:latin typeface="Arial"/>
                <a:ea typeface="Arial"/>
                <a:cs typeface="Arial"/>
                <a:sym typeface="Arial"/>
              </a:rPr>
              <a:t>Docker is the combination of these components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LXC  → LinuX Container = namespaces + cgroups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AUFS</a:t>
            </a:r>
          </a:p>
        </p:txBody>
      </p:sp>
      <p:sp>
        <p:nvSpPr>
          <p:cNvPr id="675" name="Shape 67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Connecting everything</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p:nvPr/>
        </p:nvSpPr>
        <p:spPr>
          <a:xfrm>
            <a:off x="1456200" y="2726280"/>
            <a:ext cx="8946600" cy="8204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4800" b="0" strike="noStrike">
                <a:solidFill>
                  <a:srgbClr val="000000"/>
                </a:solidFill>
                <a:latin typeface="Roboto"/>
                <a:ea typeface="Roboto"/>
                <a:cs typeface="Roboto"/>
                <a:sym typeface="Roboto"/>
              </a:rPr>
              <a:t>Lets get our hands dirty!</a:t>
            </a:r>
          </a:p>
        </p:txBody>
      </p:sp>
      <p:sp>
        <p:nvSpPr>
          <p:cNvPr id="681" name="Shape 681"/>
          <p:cNvSpPr txBox="1">
            <a:spLocks noGrp="1"/>
          </p:cNvSpPr>
          <p:nvPr>
            <p:ph type="body" idx="1"/>
          </p:nvPr>
        </p:nvSpPr>
        <p:spPr>
          <a:xfrm>
            <a:off x="76200" y="6262433"/>
            <a:ext cx="11175900" cy="595500"/>
          </a:xfrm>
          <a:prstGeom prst="rect">
            <a:avLst/>
          </a:prstGeom>
        </p:spPr>
        <p:txBody>
          <a:bodyPr lIns="121900" tIns="121900" rIns="121900" bIns="121900" anchor="ctr" anchorCtr="0">
            <a:noAutofit/>
          </a:bodyPr>
          <a:lstStyle/>
          <a:p>
            <a:pPr lvl="0">
              <a:spcBef>
                <a:spcPts val="0"/>
              </a:spcBef>
              <a:buNone/>
            </a:pP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828720" y="17748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graphicFrame>
        <p:nvGraphicFramePr>
          <p:cNvPr id="160" name="Shape 160"/>
          <p:cNvGraphicFramePr/>
          <p:nvPr/>
        </p:nvGraphicFramePr>
        <p:xfrm>
          <a:off x="1771559" y="1247759"/>
          <a:ext cx="7791175" cy="45864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Static website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Web frontend </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Background workers</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User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Analytics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Queue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65520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Development VM</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QA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Single Prod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Onsite Cluster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Public Cloud</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Contributor’s laptop</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Customer Servers</a:t>
                      </a:r>
                    </a:p>
                  </a:txBody>
                  <a:tcPr marL="17275" marR="1727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r>
            </a:tbl>
          </a:graphicData>
        </a:graphic>
      </p:graphicFrame>
      <p:sp>
        <p:nvSpPr>
          <p:cNvPr id="161" name="Shape 161"/>
          <p:cNvSpPr/>
          <p:nvPr/>
        </p:nvSpPr>
        <p:spPr>
          <a:xfrm>
            <a:off x="1454759" y="139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62" name="Shape 162"/>
          <p:cNvSpPr/>
          <p:nvPr/>
        </p:nvSpPr>
        <p:spPr>
          <a:xfrm>
            <a:off x="15296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63" name="Shape 163"/>
          <p:cNvSpPr/>
          <p:nvPr/>
        </p:nvSpPr>
        <p:spPr>
          <a:xfrm>
            <a:off x="13802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4" name="Shape 164"/>
          <p:cNvSpPr/>
          <p:nvPr/>
        </p:nvSpPr>
        <p:spPr>
          <a:xfrm>
            <a:off x="13964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65" name="Shape 165"/>
          <p:cNvSpPr/>
          <p:nvPr/>
        </p:nvSpPr>
        <p:spPr>
          <a:xfrm>
            <a:off x="15458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66" name="Shape 166"/>
          <p:cNvSpPr/>
          <p:nvPr/>
        </p:nvSpPr>
        <p:spPr>
          <a:xfrm>
            <a:off x="14713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67" name="Shape 167"/>
          <p:cNvSpPr/>
          <p:nvPr/>
        </p:nvSpPr>
        <p:spPr>
          <a:xfrm>
            <a:off x="13219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8" name="Shape 168"/>
          <p:cNvSpPr/>
          <p:nvPr/>
        </p:nvSpPr>
        <p:spPr>
          <a:xfrm>
            <a:off x="1403279" y="266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9" name="Shape 169"/>
          <p:cNvSpPr/>
          <p:nvPr/>
        </p:nvSpPr>
        <p:spPr>
          <a:xfrm>
            <a:off x="13284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70" name="Shape 170"/>
          <p:cNvSpPr/>
          <p:nvPr/>
        </p:nvSpPr>
        <p:spPr>
          <a:xfrm>
            <a:off x="14778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71" name="Shape 171"/>
          <p:cNvSpPr/>
          <p:nvPr/>
        </p:nvSpPr>
        <p:spPr>
          <a:xfrm>
            <a:off x="1403279" y="293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72" name="Shape 172"/>
          <p:cNvSpPr/>
          <p:nvPr/>
        </p:nvSpPr>
        <p:spPr>
          <a:xfrm>
            <a:off x="15004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3" name="Shape 173"/>
          <p:cNvSpPr/>
          <p:nvPr/>
        </p:nvSpPr>
        <p:spPr>
          <a:xfrm>
            <a:off x="13510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74" name="Shape 174"/>
          <p:cNvSpPr/>
          <p:nvPr/>
        </p:nvSpPr>
        <p:spPr>
          <a:xfrm>
            <a:off x="1425600" y="4764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75" name="Shape 175"/>
          <p:cNvSpPr/>
          <p:nvPr/>
        </p:nvSpPr>
        <p:spPr>
          <a:xfrm>
            <a:off x="15004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76" name="Shape 176"/>
          <p:cNvSpPr/>
          <p:nvPr/>
        </p:nvSpPr>
        <p:spPr>
          <a:xfrm>
            <a:off x="13510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7" name="Shape 177"/>
          <p:cNvSpPr/>
          <p:nvPr/>
        </p:nvSpPr>
        <p:spPr>
          <a:xfrm>
            <a:off x="1393559" y="396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8" name="Shape 178"/>
          <p:cNvSpPr/>
          <p:nvPr/>
        </p:nvSpPr>
        <p:spPr>
          <a:xfrm>
            <a:off x="1468079" y="4103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79" name="Shape 179"/>
          <p:cNvSpPr/>
          <p:nvPr/>
        </p:nvSpPr>
        <p:spPr>
          <a:xfrm>
            <a:off x="1393559" y="423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80" name="Shape 180"/>
          <p:cNvSpPr/>
          <p:nvPr/>
        </p:nvSpPr>
        <p:spPr>
          <a:xfrm>
            <a:off x="14907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81" name="Shape 181"/>
          <p:cNvSpPr/>
          <p:nvPr/>
        </p:nvSpPr>
        <p:spPr>
          <a:xfrm>
            <a:off x="13413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82" name="Shape 182"/>
          <p:cNvSpPr/>
          <p:nvPr/>
        </p:nvSpPr>
        <p:spPr>
          <a:xfrm>
            <a:off x="1415879" y="3529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pic>
        <p:nvPicPr>
          <p:cNvPr id="183" name="Shape 183"/>
          <p:cNvPicPr preferRelativeResize="0"/>
          <p:nvPr/>
        </p:nvPicPr>
        <p:blipFill rotWithShape="1">
          <a:blip r:embed="rId3">
            <a:alphaModFix/>
          </a:blip>
          <a:srcRect/>
          <a:stretch/>
        </p:blipFill>
        <p:spPr>
          <a:xfrm>
            <a:off x="3612960" y="5981760"/>
            <a:ext cx="677520" cy="408959"/>
          </a:xfrm>
          <a:prstGeom prst="rect">
            <a:avLst/>
          </a:prstGeom>
          <a:noFill/>
          <a:ln>
            <a:noFill/>
          </a:ln>
        </p:spPr>
      </p:pic>
      <p:pic>
        <p:nvPicPr>
          <p:cNvPr id="184" name="Shape 184"/>
          <p:cNvPicPr preferRelativeResize="0"/>
          <p:nvPr/>
        </p:nvPicPr>
        <p:blipFill rotWithShape="1">
          <a:blip r:embed="rId4">
            <a:alphaModFix/>
          </a:blip>
          <a:srcRect/>
          <a:stretch/>
        </p:blipFill>
        <p:spPr>
          <a:xfrm>
            <a:off x="5327639" y="5883480"/>
            <a:ext cx="697319" cy="447839"/>
          </a:xfrm>
          <a:prstGeom prst="rect">
            <a:avLst/>
          </a:prstGeom>
          <a:noFill/>
          <a:ln>
            <a:noFill/>
          </a:ln>
        </p:spPr>
      </p:pic>
      <p:pic>
        <p:nvPicPr>
          <p:cNvPr id="185" name="Shape 185"/>
          <p:cNvPicPr preferRelativeResize="0"/>
          <p:nvPr/>
        </p:nvPicPr>
        <p:blipFill rotWithShape="1">
          <a:blip r:embed="rId5">
            <a:alphaModFix/>
          </a:blip>
          <a:srcRect/>
          <a:stretch/>
        </p:blipFill>
        <p:spPr>
          <a:xfrm>
            <a:off x="4564800" y="5892839"/>
            <a:ext cx="478800" cy="649440"/>
          </a:xfrm>
          <a:prstGeom prst="rect">
            <a:avLst/>
          </a:prstGeom>
          <a:noFill/>
          <a:ln>
            <a:noFill/>
          </a:ln>
        </p:spPr>
      </p:pic>
      <p:pic>
        <p:nvPicPr>
          <p:cNvPr id="186" name="Shape 186"/>
          <p:cNvPicPr preferRelativeResize="0"/>
          <p:nvPr/>
        </p:nvPicPr>
        <p:blipFill rotWithShape="1">
          <a:blip r:embed="rId6">
            <a:alphaModFix/>
          </a:blip>
          <a:srcRect/>
          <a:stretch/>
        </p:blipFill>
        <p:spPr>
          <a:xfrm>
            <a:off x="6249960" y="5921280"/>
            <a:ext cx="596520" cy="820439"/>
          </a:xfrm>
          <a:prstGeom prst="rect">
            <a:avLst/>
          </a:prstGeom>
          <a:noFill/>
          <a:ln>
            <a:noFill/>
          </a:ln>
        </p:spPr>
      </p:pic>
      <p:pic>
        <p:nvPicPr>
          <p:cNvPr id="187" name="Shape 187"/>
          <p:cNvPicPr preferRelativeResize="0"/>
          <p:nvPr/>
        </p:nvPicPr>
        <p:blipFill rotWithShape="1">
          <a:blip r:embed="rId7">
            <a:alphaModFix/>
          </a:blip>
          <a:srcRect/>
          <a:stretch/>
        </p:blipFill>
        <p:spPr>
          <a:xfrm>
            <a:off x="7004520" y="6060960"/>
            <a:ext cx="841320" cy="506520"/>
          </a:xfrm>
          <a:prstGeom prst="rect">
            <a:avLst/>
          </a:prstGeom>
          <a:noFill/>
          <a:ln>
            <a:noFill/>
          </a:ln>
        </p:spPr>
      </p:pic>
      <p:pic>
        <p:nvPicPr>
          <p:cNvPr id="188" name="Shape 188"/>
          <p:cNvPicPr preferRelativeResize="0"/>
          <p:nvPr/>
        </p:nvPicPr>
        <p:blipFill rotWithShape="1">
          <a:blip r:embed="rId8">
            <a:alphaModFix/>
          </a:blip>
          <a:srcRect/>
          <a:stretch/>
        </p:blipFill>
        <p:spPr>
          <a:xfrm>
            <a:off x="8033400" y="6108839"/>
            <a:ext cx="559440" cy="445320"/>
          </a:xfrm>
          <a:prstGeom prst="rect">
            <a:avLst/>
          </a:prstGeom>
          <a:noFill/>
          <a:ln>
            <a:noFill/>
          </a:ln>
        </p:spPr>
      </p:pic>
      <p:pic>
        <p:nvPicPr>
          <p:cNvPr id="189" name="Shape 189"/>
          <p:cNvPicPr preferRelativeResize="0"/>
          <p:nvPr/>
        </p:nvPicPr>
        <p:blipFill rotWithShape="1">
          <a:blip r:embed="rId5">
            <a:alphaModFix/>
          </a:blip>
          <a:srcRect/>
          <a:stretch/>
        </p:blipFill>
        <p:spPr>
          <a:xfrm>
            <a:off x="8825760" y="5966639"/>
            <a:ext cx="478800" cy="649440"/>
          </a:xfrm>
          <a:prstGeom prst="rect">
            <a:avLst/>
          </a:prstGeom>
          <a:noFill/>
          <a:ln>
            <a:noFill/>
          </a:ln>
        </p:spPr>
      </p:pic>
      <p:pic>
        <p:nvPicPr>
          <p:cNvPr id="190" name="Shape 190"/>
          <p:cNvPicPr preferRelativeResize="0"/>
          <p:nvPr/>
        </p:nvPicPr>
        <p:blipFill rotWithShape="1">
          <a:blip r:embed="rId5">
            <a:alphaModFix/>
          </a:blip>
          <a:srcRect/>
          <a:stretch/>
        </p:blipFill>
        <p:spPr>
          <a:xfrm>
            <a:off x="8939160" y="5966639"/>
            <a:ext cx="478800" cy="649440"/>
          </a:xfrm>
          <a:prstGeom prst="rect">
            <a:avLst/>
          </a:prstGeom>
          <a:noFill/>
          <a:ln>
            <a:noFill/>
          </a:ln>
        </p:spPr>
      </p:pic>
      <p:pic>
        <p:nvPicPr>
          <p:cNvPr id="191" name="Shape 191"/>
          <p:cNvPicPr preferRelativeResize="0"/>
          <p:nvPr/>
        </p:nvPicPr>
        <p:blipFill rotWithShape="1">
          <a:blip r:embed="rId5">
            <a:alphaModFix/>
          </a:blip>
          <a:srcRect/>
          <a:stretch/>
        </p:blipFill>
        <p:spPr>
          <a:xfrm>
            <a:off x="9065520" y="5971319"/>
            <a:ext cx="478800" cy="649440"/>
          </a:xfrm>
          <a:prstGeom prst="rect">
            <a:avLst/>
          </a:prstGeom>
          <a:noFill/>
          <a:ln>
            <a:noFill/>
          </a:ln>
        </p:spPr>
      </p:pic>
      <p:graphicFrame>
        <p:nvGraphicFramePr>
          <p:cNvPr id="192" name="Shape 192"/>
          <p:cNvGraphicFramePr/>
          <p:nvPr/>
        </p:nvGraphicFramePr>
        <p:xfrm>
          <a:off x="3519360" y="1243440"/>
          <a:ext cx="6034025" cy="3931200"/>
        </p:xfrm>
        <a:graphic>
          <a:graphicData uri="http://schemas.openxmlformats.org/drawingml/2006/table">
            <a:tbl>
              <a:tblPr>
                <a:noFill/>
                <a:tableStyleId>{E3FBBF9B-D22C-4632-8D2A-42C50F5795AB}</a:tableStyleId>
              </a:tblPr>
              <a:tblGrid>
                <a:gridCol w="861850"/>
                <a:gridCol w="861850"/>
                <a:gridCol w="861850"/>
                <a:gridCol w="861850"/>
                <a:gridCol w="861850"/>
                <a:gridCol w="861850"/>
                <a:gridCol w="862925"/>
              </a:tblGrid>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bl>
          </a:graphicData>
        </a:graphic>
      </p:graphicFrame>
      <p:sp>
        <p:nvSpPr>
          <p:cNvPr id="193" name="Shape 19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Matrix From Hell</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p:nvPr/>
        </p:nvSpPr>
        <p:spPr>
          <a:xfrm>
            <a:off x="444600" y="1629000"/>
            <a:ext cx="10606319" cy="387648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2200" b="0" strike="noStrike" dirty="0">
                <a:solidFill>
                  <a:srgbClr val="000000"/>
                </a:solidFill>
                <a:latin typeface="Arial"/>
                <a:ea typeface="Arial"/>
                <a:cs typeface="Arial"/>
                <a:sym typeface="Arial"/>
              </a:rPr>
              <a:t>Download from the registry</a:t>
            </a:r>
          </a:p>
          <a:p>
            <a:pPr marL="216000" marR="0" lvl="0" indent="-216000" algn="l" rtl="0">
              <a:lnSpc>
                <a:spcPct val="100000"/>
              </a:lnSpc>
              <a:spcBef>
                <a:spcPts val="0"/>
              </a:spcBef>
              <a:buClr>
                <a:srgbClr val="000000"/>
              </a:buClr>
              <a:buSzPct val="45000"/>
              <a:buFont typeface="Noto Sans Symbols"/>
              <a:buChar char="●"/>
            </a:pPr>
            <a:r>
              <a:rPr lang="en-US" sz="2200" b="0" strike="noStrike" dirty="0">
                <a:solidFill>
                  <a:srgbClr val="000000"/>
                </a:solidFill>
                <a:latin typeface="Arial"/>
                <a:ea typeface="Arial"/>
                <a:cs typeface="Arial"/>
                <a:sym typeface="Arial"/>
              </a:rPr>
              <a:t>Execute command inside container  Interactive with container</a:t>
            </a:r>
          </a:p>
          <a:p>
            <a:pPr marL="216000" marR="0" lvl="0" indent="-216000" algn="l" rtl="0">
              <a:lnSpc>
                <a:spcPct val="100000"/>
              </a:lnSpc>
              <a:spcBef>
                <a:spcPts val="0"/>
              </a:spcBef>
              <a:buSzPct val="25000"/>
              <a:buNone/>
            </a:pPr>
            <a:r>
              <a:rPr lang="en-US" sz="1800" b="0" strike="noStrike" dirty="0">
                <a:solidFill>
                  <a:srgbClr val="000000"/>
                </a:solidFill>
                <a:latin typeface="Courier New"/>
                <a:ea typeface="Courier New"/>
                <a:cs typeface="Courier New"/>
                <a:sym typeface="Courier New"/>
              </a:rPr>
              <a:t>$ </a:t>
            </a:r>
            <a:r>
              <a:rPr lang="en-US" sz="1800" b="0" strike="noStrike" dirty="0" err="1">
                <a:solidFill>
                  <a:srgbClr val="000000"/>
                </a:solidFill>
                <a:latin typeface="Courier New"/>
                <a:ea typeface="Courier New"/>
                <a:cs typeface="Courier New"/>
                <a:sym typeface="Courier New"/>
              </a:rPr>
              <a:t>docker</a:t>
            </a:r>
            <a:r>
              <a:rPr lang="en-US" sz="1800" b="0" strike="noStrike" dirty="0">
                <a:solidFill>
                  <a:srgbClr val="000000"/>
                </a:solidFill>
                <a:latin typeface="Courier New"/>
                <a:ea typeface="Courier New"/>
                <a:cs typeface="Courier New"/>
                <a:sym typeface="Courier New"/>
              </a:rPr>
              <a:t> search </a:t>
            </a:r>
            <a:r>
              <a:rPr lang="en-US" sz="1800" b="0" strike="noStrike" dirty="0" err="1">
                <a:solidFill>
                  <a:srgbClr val="000000"/>
                </a:solidFill>
                <a:latin typeface="Courier New"/>
                <a:ea typeface="Courier New"/>
                <a:cs typeface="Courier New"/>
                <a:sym typeface="Courier New"/>
              </a:rPr>
              <a:t>ubuntu</a:t>
            </a:r>
            <a:r>
              <a:rPr lang="en-US" sz="1800" b="0" strike="noStrike" dirty="0">
                <a:solidFill>
                  <a:srgbClr val="000000"/>
                </a:solidFill>
                <a:latin typeface="Courier New"/>
                <a:ea typeface="Courier New"/>
                <a:cs typeface="Courier New"/>
                <a:sym typeface="Courier New"/>
              </a:rPr>
              <a:t>  # </a:t>
            </a:r>
            <a:r>
              <a:rPr lang="en-US" sz="1800" b="1" strike="noStrike" dirty="0">
                <a:solidFill>
                  <a:srgbClr val="000000"/>
                </a:solidFill>
                <a:latin typeface="Courier New"/>
                <a:ea typeface="Courier New"/>
                <a:cs typeface="Courier New"/>
                <a:sym typeface="Courier New"/>
              </a:rPr>
              <a:t>from lots of release</a:t>
            </a:r>
          </a:p>
          <a:p>
            <a:pPr marL="216000" marR="0" lvl="0" indent="-216000" algn="l" rtl="0">
              <a:lnSpc>
                <a:spcPct val="100000"/>
              </a:lnSpc>
              <a:spcBef>
                <a:spcPts val="0"/>
              </a:spcBef>
              <a:buSzPct val="25000"/>
              <a:buNone/>
            </a:pPr>
            <a:r>
              <a:rPr lang="en-US" sz="1800" b="0" strike="noStrike" dirty="0">
                <a:solidFill>
                  <a:srgbClr val="000000"/>
                </a:solidFill>
                <a:latin typeface="Courier New"/>
                <a:ea typeface="Courier New"/>
                <a:cs typeface="Courier New"/>
                <a:sym typeface="Courier New"/>
              </a:rPr>
              <a:t>$ </a:t>
            </a:r>
            <a:r>
              <a:rPr lang="en-US" sz="1800" b="0" strike="noStrike" dirty="0" err="1">
                <a:solidFill>
                  <a:srgbClr val="000000"/>
                </a:solidFill>
                <a:latin typeface="Courier New"/>
                <a:ea typeface="Courier New"/>
                <a:cs typeface="Courier New"/>
                <a:sym typeface="Courier New"/>
              </a:rPr>
              <a:t>docker</a:t>
            </a:r>
            <a:r>
              <a:rPr lang="en-US" sz="1800" b="0" strike="noStrike" dirty="0">
                <a:solidFill>
                  <a:srgbClr val="000000"/>
                </a:solidFill>
                <a:latin typeface="Courier New"/>
                <a:ea typeface="Courier New"/>
                <a:cs typeface="Courier New"/>
                <a:sym typeface="Courier New"/>
              </a:rPr>
              <a:t> pull </a:t>
            </a:r>
            <a:r>
              <a:rPr lang="en-US" sz="1800" b="0" strike="noStrike" dirty="0" err="1">
                <a:solidFill>
                  <a:srgbClr val="000000"/>
                </a:solidFill>
                <a:latin typeface="Courier New"/>
                <a:ea typeface="Courier New"/>
                <a:cs typeface="Courier New"/>
                <a:sym typeface="Courier New"/>
              </a:rPr>
              <a:t>ubuntu:latest</a:t>
            </a:r>
            <a:r>
              <a:rPr lang="en-US" sz="1800" b="0" strike="noStrike" dirty="0">
                <a:solidFill>
                  <a:srgbClr val="000000"/>
                </a:solidFill>
                <a:latin typeface="Courier New"/>
                <a:ea typeface="Courier New"/>
                <a:cs typeface="Courier New"/>
                <a:sym typeface="Courier New"/>
              </a:rPr>
              <a:t> # </a:t>
            </a:r>
            <a:r>
              <a:rPr lang="en-US" sz="1800" b="1" strike="noStrike" dirty="0">
                <a:solidFill>
                  <a:srgbClr val="000000"/>
                </a:solidFill>
                <a:latin typeface="Courier New"/>
                <a:ea typeface="Courier New"/>
                <a:cs typeface="Courier New"/>
                <a:sym typeface="Courier New"/>
              </a:rPr>
              <a:t>may take minutes</a:t>
            </a:r>
          </a:p>
          <a:p>
            <a:pPr marL="216000" marR="0" lvl="0" indent="-216000" algn="l" rtl="0">
              <a:lnSpc>
                <a:spcPct val="100000"/>
              </a:lnSpc>
              <a:spcBef>
                <a:spcPts val="0"/>
              </a:spcBef>
              <a:buSzPct val="25000"/>
              <a:buNone/>
            </a:pPr>
            <a:r>
              <a:rPr lang="en-US" sz="1100" b="0" strike="noStrike" dirty="0">
                <a:solidFill>
                  <a:srgbClr val="000000"/>
                </a:solidFill>
                <a:latin typeface="Courier New"/>
                <a:ea typeface="Courier New"/>
                <a:cs typeface="Courier New"/>
                <a:sym typeface="Courier New"/>
              </a:rPr>
              <a:t>Pulling repository </a:t>
            </a:r>
            <a:r>
              <a:rPr lang="en-US" sz="1100" b="0" strike="noStrike" dirty="0" err="1">
                <a:solidFill>
                  <a:srgbClr val="000000"/>
                </a:solidFill>
                <a:latin typeface="Courier New"/>
                <a:ea typeface="Courier New"/>
                <a:cs typeface="Courier New"/>
                <a:sym typeface="Courier New"/>
              </a:rPr>
              <a:t>ubuntu</a:t>
            </a:r>
            <a:endParaRPr lang="en-US" sz="1100" b="0" strike="noStrike" dirty="0">
              <a:solidFill>
                <a:srgbClr val="000000"/>
              </a:solidFill>
              <a:latin typeface="Courier New"/>
              <a:ea typeface="Courier New"/>
              <a:cs typeface="Courier New"/>
              <a:sym typeface="Courier New"/>
            </a:endParaRPr>
          </a:p>
          <a:p>
            <a:pPr marL="216000" marR="0" lvl="0" indent="-216000" algn="l" rtl="0">
              <a:lnSpc>
                <a:spcPct val="100000"/>
              </a:lnSpc>
              <a:spcBef>
                <a:spcPts val="0"/>
              </a:spcBef>
              <a:buSzPct val="25000"/>
              <a:buNone/>
            </a:pPr>
            <a:r>
              <a:rPr lang="en-US" sz="1100" b="0" strike="noStrike" dirty="0">
                <a:solidFill>
                  <a:srgbClr val="000000"/>
                </a:solidFill>
                <a:latin typeface="Courier New"/>
                <a:ea typeface="Courier New"/>
                <a:cs typeface="Courier New"/>
                <a:sym typeface="Courier New"/>
              </a:rPr>
              <a:t>ad892dd21d60: Pulling dependent layers</a:t>
            </a:r>
          </a:p>
          <a:p>
            <a:pPr marL="216000" marR="0" lvl="0" indent="-216000" algn="l" rtl="0">
              <a:lnSpc>
                <a:spcPct val="100000"/>
              </a:lnSpc>
              <a:spcBef>
                <a:spcPts val="0"/>
              </a:spcBef>
              <a:buSzPct val="25000"/>
              <a:buNone/>
            </a:pPr>
            <a:r>
              <a:rPr lang="en-US" sz="1100" b="0" strike="noStrike" dirty="0">
                <a:solidFill>
                  <a:srgbClr val="000000"/>
                </a:solidFill>
                <a:latin typeface="Courier New"/>
                <a:ea typeface="Courier New"/>
                <a:cs typeface="Courier New"/>
                <a:sym typeface="Courier New"/>
              </a:rPr>
              <a:t>511136ea3c5a: Pulling fs layer</a:t>
            </a:r>
          </a:p>
          <a:p>
            <a:pPr marL="216000" marR="0" lvl="0" indent="-216000" algn="l" rtl="0">
              <a:lnSpc>
                <a:spcPct val="100000"/>
              </a:lnSpc>
              <a:spcBef>
                <a:spcPts val="0"/>
              </a:spcBef>
              <a:buSzPct val="25000"/>
              <a:buNone/>
            </a:pPr>
            <a:r>
              <a:rPr lang="en-US" sz="1800" b="0" strike="noStrike" dirty="0">
                <a:solidFill>
                  <a:srgbClr val="000000"/>
                </a:solidFill>
                <a:latin typeface="Courier New"/>
                <a:ea typeface="Courier New"/>
                <a:cs typeface="Courier New"/>
                <a:sym typeface="Courier New"/>
              </a:rPr>
              <a:t>$ </a:t>
            </a:r>
            <a:r>
              <a:rPr lang="en-US" sz="1800" b="0" strike="noStrike" dirty="0" err="1">
                <a:solidFill>
                  <a:srgbClr val="000000"/>
                </a:solidFill>
                <a:latin typeface="Courier New"/>
                <a:ea typeface="Courier New"/>
                <a:cs typeface="Courier New"/>
                <a:sym typeface="Courier New"/>
              </a:rPr>
              <a:t>docker</a:t>
            </a:r>
            <a:r>
              <a:rPr lang="en-US" sz="1800" b="0" strike="noStrike" dirty="0">
                <a:solidFill>
                  <a:srgbClr val="000000"/>
                </a:solidFill>
                <a:latin typeface="Courier New"/>
                <a:ea typeface="Courier New"/>
                <a:cs typeface="Courier New"/>
                <a:sym typeface="Courier New"/>
              </a:rPr>
              <a:t> images   # </a:t>
            </a:r>
            <a:r>
              <a:rPr lang="en-US" sz="1800" b="1" strike="noStrike" dirty="0">
                <a:solidFill>
                  <a:srgbClr val="000000"/>
                </a:solidFill>
                <a:latin typeface="Courier New"/>
                <a:ea typeface="Courier New"/>
                <a:cs typeface="Courier New"/>
                <a:sym typeface="Courier New"/>
              </a:rPr>
              <a:t>list local images</a:t>
            </a:r>
          </a:p>
          <a:p>
            <a:pPr marL="216000" marR="0" lvl="0" indent="-216000" algn="l" rtl="0">
              <a:lnSpc>
                <a:spcPct val="100000"/>
              </a:lnSpc>
              <a:spcBef>
                <a:spcPts val="0"/>
              </a:spcBef>
              <a:buSzPct val="25000"/>
              <a:buNone/>
            </a:pPr>
            <a:r>
              <a:rPr lang="en-US" sz="1000" b="0" strike="noStrike" dirty="0">
                <a:solidFill>
                  <a:srgbClr val="000000"/>
                </a:solidFill>
                <a:latin typeface="Courier New"/>
                <a:ea typeface="Courier New"/>
                <a:cs typeface="Courier New"/>
                <a:sym typeface="Courier New"/>
              </a:rPr>
              <a:t>REPOSITORY          TAG                 IMAGE ID            CREATED             VIRTUAL SIZE</a:t>
            </a:r>
          </a:p>
          <a:p>
            <a:pPr marL="216000" marR="0" lvl="0" indent="-216000" algn="l" rtl="0">
              <a:lnSpc>
                <a:spcPct val="100000"/>
              </a:lnSpc>
              <a:spcBef>
                <a:spcPts val="0"/>
              </a:spcBef>
              <a:buSzPct val="25000"/>
              <a:buNone/>
            </a:pPr>
            <a:r>
              <a:rPr lang="en-US" sz="1000" b="0" strike="noStrike" dirty="0" err="1">
                <a:solidFill>
                  <a:srgbClr val="000000"/>
                </a:solidFill>
                <a:latin typeface="Courier New"/>
                <a:ea typeface="Courier New"/>
                <a:cs typeface="Courier New"/>
                <a:sym typeface="Courier New"/>
              </a:rPr>
              <a:t>ubuntu</a:t>
            </a:r>
            <a:r>
              <a:rPr lang="en-US" sz="1000" b="0" strike="noStrike" dirty="0">
                <a:solidFill>
                  <a:srgbClr val="000000"/>
                </a:solidFill>
                <a:latin typeface="Courier New"/>
                <a:ea typeface="Courier New"/>
                <a:cs typeface="Courier New"/>
                <a:sym typeface="Courier New"/>
              </a:rPr>
              <a:t>              latest              ad892dd21d60        6 days ago          275.5 MB</a:t>
            </a:r>
          </a:p>
          <a:p>
            <a:pPr marL="216000" marR="0" lvl="0" indent="-216000" algn="l" rtl="0">
              <a:lnSpc>
                <a:spcPct val="100000"/>
              </a:lnSpc>
              <a:spcBef>
                <a:spcPts val="0"/>
              </a:spcBef>
              <a:buSzPct val="25000"/>
              <a:buNone/>
            </a:pPr>
            <a:r>
              <a:rPr lang="en-US" sz="1800" b="0" strike="noStrike" dirty="0">
                <a:solidFill>
                  <a:srgbClr val="000000"/>
                </a:solidFill>
                <a:latin typeface="Courier New"/>
                <a:ea typeface="Courier New"/>
                <a:cs typeface="Courier New"/>
                <a:sym typeface="Courier New"/>
              </a:rPr>
              <a:t>$ </a:t>
            </a:r>
            <a:r>
              <a:rPr lang="en-US" sz="1800" b="0" strike="noStrike" dirty="0" err="1">
                <a:solidFill>
                  <a:srgbClr val="000000"/>
                </a:solidFill>
                <a:latin typeface="Courier New"/>
                <a:ea typeface="Courier New"/>
                <a:cs typeface="Courier New"/>
                <a:sym typeface="Courier New"/>
              </a:rPr>
              <a:t>docker</a:t>
            </a:r>
            <a:r>
              <a:rPr lang="en-US" sz="1800" b="0" strike="noStrike" dirty="0">
                <a:solidFill>
                  <a:srgbClr val="000000"/>
                </a:solidFill>
                <a:latin typeface="Courier New"/>
                <a:ea typeface="Courier New"/>
                <a:cs typeface="Courier New"/>
                <a:sym typeface="Courier New"/>
              </a:rPr>
              <a:t> run </a:t>
            </a:r>
            <a:r>
              <a:rPr lang="en-US" sz="1800" b="0" strike="noStrike" dirty="0" err="1">
                <a:solidFill>
                  <a:srgbClr val="000000"/>
                </a:solidFill>
                <a:latin typeface="Courier New"/>
                <a:ea typeface="Courier New"/>
                <a:cs typeface="Courier New"/>
                <a:sym typeface="Courier New"/>
              </a:rPr>
              <a:t>ubuntu</a:t>
            </a:r>
            <a:r>
              <a:rPr lang="en-US" sz="1800" b="0" strike="noStrike" dirty="0">
                <a:solidFill>
                  <a:srgbClr val="000000"/>
                </a:solidFill>
                <a:latin typeface="Courier New"/>
                <a:ea typeface="Courier New"/>
                <a:cs typeface="Courier New"/>
                <a:sym typeface="Courier New"/>
              </a:rPr>
              <a:t> echo “Hello World”</a:t>
            </a:r>
          </a:p>
          <a:p>
            <a:pPr marL="216000" marR="0" lvl="0" indent="-216000" algn="l" rtl="0">
              <a:lnSpc>
                <a:spcPct val="100000"/>
              </a:lnSpc>
              <a:spcBef>
                <a:spcPts val="0"/>
              </a:spcBef>
              <a:buSzPct val="25000"/>
              <a:buNone/>
            </a:pPr>
            <a:r>
              <a:rPr lang="en-US" sz="1800" b="0" strike="noStrike" dirty="0">
                <a:solidFill>
                  <a:srgbClr val="000000"/>
                </a:solidFill>
                <a:latin typeface="Courier New"/>
                <a:ea typeface="Courier New"/>
                <a:cs typeface="Courier New"/>
                <a:sym typeface="Courier New"/>
              </a:rPr>
              <a:t>$ </a:t>
            </a:r>
            <a:r>
              <a:rPr lang="en-US" sz="1800" b="0" strike="noStrike" dirty="0" err="1">
                <a:solidFill>
                  <a:srgbClr val="000000"/>
                </a:solidFill>
                <a:latin typeface="Courier New"/>
                <a:ea typeface="Courier New"/>
                <a:cs typeface="Courier New"/>
                <a:sym typeface="Courier New"/>
              </a:rPr>
              <a:t>docker</a:t>
            </a:r>
            <a:r>
              <a:rPr lang="en-US" sz="1800" b="0" strike="noStrike" dirty="0">
                <a:solidFill>
                  <a:srgbClr val="000000"/>
                </a:solidFill>
                <a:latin typeface="Courier New"/>
                <a:ea typeface="Courier New"/>
                <a:cs typeface="Courier New"/>
                <a:sym typeface="Courier New"/>
              </a:rPr>
              <a:t> run -</a:t>
            </a:r>
            <a:r>
              <a:rPr lang="en-US" sz="1800" b="0" strike="noStrike" dirty="0" err="1">
                <a:solidFill>
                  <a:srgbClr val="000000"/>
                </a:solidFill>
                <a:latin typeface="Courier New"/>
                <a:ea typeface="Courier New"/>
                <a:cs typeface="Courier New"/>
                <a:sym typeface="Courier New"/>
              </a:rPr>
              <a:t>i</a:t>
            </a:r>
            <a:r>
              <a:rPr lang="en-US" sz="1800" b="0" strike="noStrike" dirty="0">
                <a:solidFill>
                  <a:srgbClr val="000000"/>
                </a:solidFill>
                <a:latin typeface="Courier New"/>
                <a:ea typeface="Courier New"/>
                <a:cs typeface="Courier New"/>
                <a:sym typeface="Courier New"/>
              </a:rPr>
              <a:t> -t </a:t>
            </a:r>
            <a:r>
              <a:rPr lang="en-US" sz="1800" b="0" strike="noStrike" dirty="0" err="1">
                <a:solidFill>
                  <a:srgbClr val="000000"/>
                </a:solidFill>
                <a:latin typeface="Courier New"/>
                <a:ea typeface="Courier New"/>
                <a:cs typeface="Courier New"/>
                <a:sym typeface="Courier New"/>
              </a:rPr>
              <a:t>ubuntu</a:t>
            </a:r>
            <a:r>
              <a:rPr lang="en-US" sz="1800" b="0" strike="noStrike" dirty="0">
                <a:solidFill>
                  <a:srgbClr val="000000"/>
                </a:solidFill>
                <a:latin typeface="Courier New"/>
                <a:ea typeface="Courier New"/>
                <a:cs typeface="Courier New"/>
                <a:sym typeface="Courier New"/>
              </a:rPr>
              <a:t> bash</a:t>
            </a:r>
          </a:p>
        </p:txBody>
      </p:sp>
      <p:sp>
        <p:nvSpPr>
          <p:cNvPr id="687" name="Shape 6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1 - Our first docker container</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p:nvPr/>
        </p:nvSpPr>
        <p:spPr>
          <a:xfrm>
            <a:off x="370439" y="1370159"/>
            <a:ext cx="9761760" cy="37764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Some common commands: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search # search hub.docker.com for an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pull     # download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images # list all existing local images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run  # initiates a container from an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ps    # list running containers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build # build images from Dockerfile</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start/stop/kill # commands</a:t>
            </a: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rm/rmi to remove a container or image</a:t>
            </a:r>
          </a:p>
        </p:txBody>
      </p:sp>
      <p:sp>
        <p:nvSpPr>
          <p:cNvPr id="693" name="Shape 69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 the command line tool</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p:nvPr/>
        </p:nvSpPr>
        <p:spPr>
          <a:xfrm>
            <a:off x="226439" y="118295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Try to install apache2 inside</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docker run -i -t ubuntu /bin/bash</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apt-get update &amp;&amp; apt-get install –y apache2</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exit</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ps –l # -l means –latest</a:t>
            </a:r>
          </a:p>
          <a:p>
            <a:pPr marL="341280" marR="0" lvl="0" indent="-341280" algn="l" rtl="0">
              <a:lnSpc>
                <a:spcPct val="100000"/>
              </a:lnSpc>
              <a:spcBef>
                <a:spcPts val="0"/>
              </a:spcBef>
              <a:buSzPct val="25000"/>
              <a:buNone/>
            </a:pPr>
            <a:r>
              <a:rPr lang="en-US" sz="1100" b="0" strike="noStrike">
                <a:solidFill>
                  <a:srgbClr val="000000"/>
                </a:solidFill>
                <a:latin typeface="Courier New"/>
                <a:ea typeface="Courier New"/>
                <a:cs typeface="Courier New"/>
                <a:sym typeface="Courier New"/>
              </a:rPr>
              <a:t>CONTAINER ID        IMAGE               COMMAND             CREATED             STATUS</a:t>
            </a:r>
          </a:p>
          <a:p>
            <a:pPr marL="341280" marR="0" lvl="0" indent="-341280" algn="l" rtl="0">
              <a:lnSpc>
                <a:spcPct val="100000"/>
              </a:lnSpc>
              <a:spcBef>
                <a:spcPts val="0"/>
              </a:spcBef>
              <a:buSzPct val="25000"/>
              <a:buNone/>
            </a:pPr>
            <a:r>
              <a:rPr lang="en-US" sz="1100" b="0" strike="noStrike">
                <a:solidFill>
                  <a:srgbClr val="FF0000"/>
                </a:solidFill>
                <a:latin typeface="Courier New"/>
                <a:ea typeface="Courier New"/>
                <a:cs typeface="Courier New"/>
                <a:sym typeface="Courier New"/>
              </a:rPr>
              <a:t>c4bd63cc87f1</a:t>
            </a:r>
            <a:r>
              <a:rPr lang="en-US" sz="1100" b="0" strike="noStrike">
                <a:solidFill>
                  <a:srgbClr val="000000"/>
                </a:solidFill>
                <a:latin typeface="Courier New"/>
                <a:ea typeface="Courier New"/>
                <a:cs typeface="Courier New"/>
                <a:sym typeface="Courier New"/>
              </a:rPr>
              <a:t>        ubuntu:latest       bash                2 minutes ago       Exited 2 sec</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a:t>
            </a:r>
            <a:r>
              <a:rPr lang="en-US" sz="1800" b="1" strike="noStrike">
                <a:solidFill>
                  <a:srgbClr val="000000"/>
                </a:solidFill>
                <a:latin typeface="Courier New"/>
                <a:ea typeface="Courier New"/>
                <a:cs typeface="Courier New"/>
                <a:sym typeface="Courier New"/>
              </a:rPr>
              <a:t>commit</a:t>
            </a:r>
            <a:r>
              <a:rPr lang="en-US" sz="1800" b="0" strike="noStrike">
                <a:solidFill>
                  <a:srgbClr val="000000"/>
                </a:solidFill>
                <a:latin typeface="Courier New"/>
                <a:ea typeface="Courier New"/>
                <a:cs typeface="Courier New"/>
                <a:sym typeface="Courier New"/>
              </a:rPr>
              <a:t> &lt;container id&gt; apache2</a:t>
            </a:r>
          </a:p>
          <a:p>
            <a:pPr marL="341280" marR="0" lvl="0" indent="-341280" algn="l" rtl="0">
              <a:lnSpc>
                <a:spcPct val="100000"/>
              </a:lnSpc>
              <a:spcBef>
                <a:spcPts val="0"/>
              </a:spcBef>
              <a:buSzPct val="25000"/>
              <a:buNone/>
            </a:pPr>
            <a:r>
              <a:rPr lang="en-US" sz="1100" b="0" strike="noStrike">
                <a:solidFill>
                  <a:srgbClr val="FF0000"/>
                </a:solidFill>
                <a:latin typeface="Courier New"/>
                <a:ea typeface="Courier New"/>
                <a:cs typeface="Courier New"/>
                <a:sym typeface="Courier New"/>
              </a:rPr>
              <a:t>66db661d9ad86</a:t>
            </a:r>
            <a:r>
              <a:rPr lang="en-US" sz="1100" b="0" strike="noStrike">
                <a:solidFill>
                  <a:srgbClr val="000000"/>
                </a:solidFill>
                <a:latin typeface="Courier New"/>
                <a:ea typeface="Courier New"/>
                <a:cs typeface="Courier New"/>
                <a:sym typeface="Courier New"/>
              </a:rPr>
              <a:t>81b082bb62b21b6ef5f2ddb4799e3df5dbd8fb23aed16616b1d</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Check and run it again to see the apache is there</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images</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REPOSITORY          TAG                 IMAGE ID            CREATED             VIRTUAL SIZE</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apache2             latest              </a:t>
            </a:r>
            <a:r>
              <a:rPr lang="en-US" sz="900" b="0" strike="noStrike">
                <a:solidFill>
                  <a:srgbClr val="FF0000"/>
                </a:solidFill>
                <a:latin typeface="Courier New"/>
                <a:ea typeface="Courier New"/>
                <a:cs typeface="Courier New"/>
                <a:sym typeface="Courier New"/>
              </a:rPr>
              <a:t>66db661d9ad8</a:t>
            </a:r>
            <a:r>
              <a:rPr lang="en-US" sz="900" b="0" strike="noStrike">
                <a:solidFill>
                  <a:srgbClr val="000000"/>
                </a:solidFill>
                <a:latin typeface="Courier New"/>
                <a:ea typeface="Courier New"/>
                <a:cs typeface="Courier New"/>
                <a:sym typeface="Courier New"/>
              </a:rPr>
              <a:t>        28 seconds ago      298.5 MB</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ubuntu              latest              ad892dd21d60        6 days ago          275.5 MB</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run –i –t apache2 bash # check apache </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699" name="Shape 69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2 - Add own package and image </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p:nvPr/>
        </p:nvSpPr>
        <p:spPr>
          <a:xfrm>
            <a:off x="480600" y="1381679"/>
            <a:ext cx="9503640" cy="31525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Docker images are saved in layers</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images –tree</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Warning: '--tree' is deprecated, it will be removed soon. See usage.</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└─511136ea3c5a Virtual Size: 0 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└─e465fff03bce Virtual Size: 192.5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└─23f361102fae Virtual Size: 192.7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└─9db365ecbcbb Virtual Size: 192.7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a:t>
            </a:r>
            <a:r>
              <a:rPr lang="en-US" sz="1800" b="0" strike="noStrike">
                <a:solidFill>
                  <a:srgbClr val="FF0000"/>
                </a:solidFill>
                <a:latin typeface="Arial"/>
                <a:ea typeface="Arial"/>
                <a:cs typeface="Arial"/>
                <a:sym typeface="Arial"/>
              </a:rPr>
              <a:t>ad892dd21d60 Virtual Size: 275.5 MB Tags: ubuntu:latest</a:t>
            </a:r>
          </a:p>
          <a:p>
            <a:pPr marL="0" marR="0" lvl="0" indent="0" algn="l" rtl="0">
              <a:lnSpc>
                <a:spcPct val="100000"/>
              </a:lnSpc>
              <a:spcBef>
                <a:spcPts val="0"/>
              </a:spcBef>
              <a:buSzPct val="25000"/>
              <a:buNone/>
            </a:pPr>
            <a:r>
              <a:rPr lang="en-US" sz="1800" b="0" strike="noStrike">
                <a:solidFill>
                  <a:srgbClr val="FF0000"/>
                </a:solidFill>
                <a:latin typeface="Arial"/>
                <a:ea typeface="Arial"/>
                <a:cs typeface="Arial"/>
                <a:sym typeface="Arial"/>
              </a:rPr>
              <a:t>          └─66db661d9ad8 Virtual Size: 298.5 MB Tags: apache2:latest</a:t>
            </a:r>
          </a:p>
        </p:txBody>
      </p:sp>
      <p:sp>
        <p:nvSpPr>
          <p:cNvPr id="705" name="Shape 70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How does this work?</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endParaRPr/>
          </a:p>
        </p:txBody>
      </p:sp>
      <p:sp>
        <p:nvSpPr>
          <p:cNvPr id="711" name="Shape 711"/>
          <p:cNvSpPr txBox="1">
            <a:spLocks noGrp="1"/>
          </p:cNvSpPr>
          <p:nvPr>
            <p:ph type="body" idx="1"/>
          </p:nvPr>
        </p:nvSpPr>
        <p:spPr>
          <a:xfrm>
            <a:off x="629200" y="2558766"/>
            <a:ext cx="10962900" cy="3613500"/>
          </a:xfrm>
          <a:prstGeom prst="rect">
            <a:avLst/>
          </a:prstGeom>
        </p:spPr>
        <p:txBody>
          <a:bodyPr lIns="121900" tIns="121900" rIns="121900" bIns="121900" anchor="t" anchorCtr="0">
            <a:noAutofit/>
          </a:bodyPr>
          <a:lstStyle/>
          <a:p>
            <a:pPr lvl="0">
              <a:spcBef>
                <a:spcPts val="0"/>
              </a:spcBef>
              <a:buNone/>
            </a:pPr>
            <a:r>
              <a:rPr lang="en-US" dirty="0"/>
              <a:t>When </a:t>
            </a:r>
            <a:r>
              <a:rPr lang="en-US" dirty="0" err="1"/>
              <a:t>Docker</a:t>
            </a:r>
            <a:r>
              <a:rPr lang="en-US" dirty="0"/>
              <a:t> mounts the </a:t>
            </a:r>
            <a:r>
              <a:rPr lang="en-US" dirty="0" err="1"/>
              <a:t>rootfs</a:t>
            </a:r>
            <a:r>
              <a:rPr lang="en-US" dirty="0"/>
              <a:t>, it starts read-only</a:t>
            </a:r>
          </a:p>
          <a:p>
            <a:pPr lvl="0">
              <a:spcBef>
                <a:spcPts val="0"/>
              </a:spcBef>
              <a:buNone/>
            </a:pPr>
            <a:r>
              <a:rPr lang="en-US" dirty="0"/>
              <a:t>Uses </a:t>
            </a:r>
            <a:r>
              <a:rPr lang="en-US" dirty="0" err="1"/>
              <a:t>aufs</a:t>
            </a:r>
            <a:r>
              <a:rPr lang="en-US" dirty="0"/>
              <a:t>) to add a read-write file system over the read-only file system</a:t>
            </a:r>
          </a:p>
          <a:p>
            <a:pPr lvl="0">
              <a:spcBef>
                <a:spcPts val="0"/>
              </a:spcBef>
              <a:buNone/>
            </a:pPr>
            <a:r>
              <a:rPr lang="en-US" dirty="0"/>
              <a:t>There are multiple read-only file systems stacked on top of each other</a:t>
            </a:r>
          </a:p>
          <a:p>
            <a:pPr lvl="0">
              <a:spcBef>
                <a:spcPts val="0"/>
              </a:spcBef>
              <a:buNone/>
            </a:pPr>
            <a:r>
              <a:rPr lang="en-US" dirty="0"/>
              <a:t> each one of these file systems is a layer.</a:t>
            </a:r>
          </a:p>
          <a:p>
            <a:pPr lvl="0">
              <a:spcBef>
                <a:spcPts val="0"/>
              </a:spcBef>
              <a:buNone/>
            </a:pPr>
            <a:endParaRPr dirty="0"/>
          </a:p>
          <a:p>
            <a:pPr lvl="0">
              <a:spcBef>
                <a:spcPts val="0"/>
              </a:spcBef>
              <a:buNone/>
            </a:pPr>
            <a:endParaRPr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p:nvPr/>
        </p:nvSpPr>
        <p:spPr>
          <a:xfrm>
            <a:off x="247680" y="308519"/>
            <a:ext cx="8927639" cy="5774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17" name="Shape 717"/>
          <p:cNvSpPr/>
          <p:nvPr/>
        </p:nvSpPr>
        <p:spPr>
          <a:xfrm>
            <a:off x="370439" y="2227319"/>
            <a:ext cx="11050920" cy="49366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18" name="Shape 718"/>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Exercise 3 Understanding the layers</a:t>
            </a:r>
          </a:p>
        </p:txBody>
      </p:sp>
      <p:sp>
        <p:nvSpPr>
          <p:cNvPr id="719" name="Shape 719"/>
          <p:cNvSpPr txBox="1">
            <a:spLocks noGrp="1"/>
          </p:cNvSpPr>
          <p:nvPr>
            <p:ph type="body" idx="1"/>
          </p:nvPr>
        </p:nvSpPr>
        <p:spPr>
          <a:xfrm>
            <a:off x="629200" y="2330166"/>
            <a:ext cx="10962900" cy="3613500"/>
          </a:xfrm>
          <a:prstGeom prst="rect">
            <a:avLst/>
          </a:prstGeom>
        </p:spPr>
        <p:txBody>
          <a:bodyPr lIns="121900" tIns="121900" rIns="121900" bIns="121900" anchor="t" anchorCtr="0">
            <a:noAutofit/>
          </a:bodyPr>
          <a:lstStyle/>
          <a:p>
            <a:pPr lvl="0">
              <a:spcBef>
                <a:spcPts val="0"/>
              </a:spcBef>
              <a:spcAft>
                <a:spcPts val="0"/>
              </a:spcAft>
              <a:buNone/>
            </a:pPr>
            <a:r>
              <a:rPr lang="en-US"/>
              <a:t>Data are stored under /var/lib/docker (root permission)</a:t>
            </a:r>
          </a:p>
          <a:p>
            <a:pPr lvl="0">
              <a:spcBef>
                <a:spcPts val="0"/>
              </a:spcBef>
              <a:spcAft>
                <a:spcPts val="0"/>
              </a:spcAft>
              <a:buNone/>
            </a:pPr>
            <a:r>
              <a:rPr lang="en-US"/>
              <a:t>$ ls –al /var/lib/docker </a:t>
            </a:r>
          </a:p>
          <a:p>
            <a:pPr lvl="0">
              <a:spcBef>
                <a:spcPts val="0"/>
              </a:spcBef>
              <a:spcAft>
                <a:spcPts val="0"/>
              </a:spcAft>
              <a:buNone/>
            </a:pPr>
            <a:r>
              <a:rPr lang="en-US"/>
              <a:t>$ ls -1 /var/lib/docker/aufs/diff/</a:t>
            </a:r>
          </a:p>
          <a:p>
            <a:pPr lvl="0">
              <a:spcBef>
                <a:spcPts val="0"/>
              </a:spcBef>
              <a:spcAft>
                <a:spcPts val="0"/>
              </a:spcAft>
              <a:buNone/>
            </a:pPr>
            <a:r>
              <a:rPr lang="en-US"/>
              <a:t>..</a:t>
            </a:r>
          </a:p>
          <a:p>
            <a:pPr lvl="0">
              <a:spcBef>
                <a:spcPts val="0"/>
              </a:spcBef>
              <a:spcAft>
                <a:spcPts val="0"/>
              </a:spcAft>
              <a:buNone/>
            </a:pPr>
            <a:r>
              <a:rPr lang="en-US"/>
              <a:t>66db661d9ad8681b082bb62b21b6ef5f2ddb4799e3df5dbd8fb23aed16616b1d/</a:t>
            </a:r>
          </a:p>
          <a:p>
            <a:pPr lvl="0">
              <a:spcBef>
                <a:spcPts val="0"/>
              </a:spcBef>
              <a:spcAft>
                <a:spcPts val="0"/>
              </a:spcAft>
              <a:buNone/>
            </a:pPr>
            <a:r>
              <a:rPr lang="en-US"/>
              <a:t>9db365ecbcbbb20e063eac70842c53e27fcad0e213f9d4ddb78152339cedd3b1/</a:t>
            </a:r>
          </a:p>
          <a:p>
            <a:pPr lvl="0">
              <a:spcBef>
                <a:spcPts val="0"/>
              </a:spcBef>
              <a:spcAft>
                <a:spcPts val="0"/>
              </a:spcAft>
              <a:buNone/>
            </a:pPr>
            <a:r>
              <a:rPr lang="en-US"/>
              <a:t>See what is diff inside /var/lib/docker/aufs/diff/&lt;image id&gt; </a:t>
            </a:r>
          </a:p>
          <a:p>
            <a:pPr lvl="0">
              <a:spcBef>
                <a:spcPts val="0"/>
              </a:spcBef>
              <a:spcAft>
                <a:spcPts val="0"/>
              </a:spcAft>
              <a:buNone/>
            </a:pPr>
            <a:r>
              <a:rPr lang="en-US"/>
              <a:t>$ find /var/lib/docker/aufs/diff/66* | grep apache2</a:t>
            </a:r>
          </a:p>
          <a:p>
            <a:pPr lvl="0">
              <a:spcBef>
                <a:spcPts val="0"/>
              </a:spcBef>
              <a:spcAft>
                <a:spcPts val="0"/>
              </a:spcAft>
              <a:buNone/>
            </a:pPr>
            <a:endParaRPr/>
          </a:p>
          <a:p>
            <a:pPr lvl="0">
              <a:spcBef>
                <a:spcPts val="0"/>
              </a:spcBef>
              <a:spcAft>
                <a:spcPts val="0"/>
              </a:spcAft>
              <a:buNone/>
            </a:pPr>
            <a:endParaRPr/>
          </a:p>
          <a:p>
            <a:pPr lvl="0">
              <a:spcBef>
                <a:spcPts val="0"/>
              </a:spcBef>
              <a:spcAft>
                <a:spcPts val="0"/>
              </a:spcAft>
              <a:buNone/>
            </a:pPr>
            <a:endParaRPr/>
          </a:p>
          <a:p>
            <a:pPr lvl="0">
              <a:spcBef>
                <a:spcPts val="0"/>
              </a:spcBef>
              <a:spcAft>
                <a:spcPts val="0"/>
              </a:spcAft>
              <a:buNone/>
            </a:pPr>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416879" y="1507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By default the network in the container is not visible outside – everything is NATed</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The services can be exposed by Port </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Run –p host:guest # assign port to host</a:t>
            </a:r>
          </a:p>
          <a:p>
            <a:pPr marL="544680" marR="0" lvl="2" indent="-239879" algn="l" rtl="0">
              <a:lnSpc>
                <a:spcPct val="100000"/>
              </a:lnSpc>
              <a:spcBef>
                <a:spcPts val="0"/>
              </a:spcBef>
              <a:buClr>
                <a:srgbClr val="F0AD00"/>
              </a:buClr>
              <a:buSzPct val="76000"/>
              <a:buFont typeface="Noto Sans Symbols"/>
              <a:buChar char="●"/>
            </a:pPr>
            <a:r>
              <a:rPr lang="en-US" sz="1400" b="0" i="0" u="none" strike="noStrike" cap="none">
                <a:solidFill>
                  <a:srgbClr val="000000"/>
                </a:solidFill>
                <a:latin typeface="Courier New"/>
                <a:ea typeface="Courier New"/>
                <a:cs typeface="Courier New"/>
                <a:sym typeface="Courier New"/>
              </a:rPr>
              <a:t>$ docker run –p 25890:80 –i –t apache2 bash</a:t>
            </a:r>
          </a:p>
          <a:p>
            <a:pPr marL="544680" marR="0" lvl="2" indent="-239879" algn="l" rtl="0">
              <a:lnSpc>
                <a:spcPct val="100000"/>
              </a:lnSpc>
              <a:spcBef>
                <a:spcPts val="0"/>
              </a:spcBef>
              <a:buClr>
                <a:srgbClr val="F0AD00"/>
              </a:buClr>
              <a:buSzPct val="76000"/>
              <a:buFont typeface="Noto Sans Symbols"/>
              <a:buChar char="●"/>
            </a:pPr>
            <a:r>
              <a:rPr lang="en-US" sz="1400" b="0" i="0" u="none" strike="noStrike" cap="none">
                <a:solidFill>
                  <a:srgbClr val="000000"/>
                </a:solidFill>
                <a:latin typeface="Courier New"/>
                <a:ea typeface="Courier New"/>
                <a:cs typeface="Courier New"/>
                <a:sym typeface="Courier New"/>
              </a:rPr>
              <a:t># apache2ctl start</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pic>
        <p:nvPicPr>
          <p:cNvPr id="725" name="Shape 725"/>
          <p:cNvPicPr preferRelativeResize="0"/>
          <p:nvPr/>
        </p:nvPicPr>
        <p:blipFill rotWithShape="1">
          <a:blip r:embed="rId3">
            <a:alphaModFix/>
          </a:blip>
          <a:srcRect/>
          <a:stretch/>
        </p:blipFill>
        <p:spPr>
          <a:xfrm>
            <a:off x="5975280" y="3909239"/>
            <a:ext cx="5890319" cy="2425320"/>
          </a:xfrm>
          <a:prstGeom prst="rect">
            <a:avLst/>
          </a:prstGeom>
          <a:noFill/>
          <a:ln>
            <a:noFill/>
          </a:ln>
        </p:spPr>
      </p:pic>
      <p:sp>
        <p:nvSpPr>
          <p:cNvPr id="726" name="Shape 72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Networking in docker</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p:nvPr/>
        </p:nvSpPr>
        <p:spPr>
          <a:xfrm>
            <a:off x="416879" y="129204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0" strike="noStrike" dirty="0">
                <a:solidFill>
                  <a:srgbClr val="000000"/>
                </a:solidFill>
                <a:latin typeface="Calibri"/>
                <a:ea typeface="Calibri"/>
                <a:cs typeface="Calibri"/>
                <a:sym typeface="Calibri"/>
              </a:rPr>
              <a:t>Interactive mode vs. Daemon (</a:t>
            </a:r>
            <a:r>
              <a:rPr lang="en-US" sz="2600" b="0" strike="noStrike" dirty="0" err="1">
                <a:solidFill>
                  <a:srgbClr val="000000"/>
                </a:solidFill>
                <a:latin typeface="Calibri"/>
                <a:ea typeface="Calibri"/>
                <a:cs typeface="Calibri"/>
                <a:sym typeface="Calibri"/>
              </a:rPr>
              <a:t>Deattach</a:t>
            </a:r>
            <a:r>
              <a:rPr lang="en-US" sz="2600" b="0" strike="noStrike" dirty="0">
                <a:solidFill>
                  <a:srgbClr val="000000"/>
                </a:solidFill>
                <a:latin typeface="Calibri"/>
                <a:ea typeface="Calibri"/>
                <a:cs typeface="Calibri"/>
                <a:sym typeface="Calibri"/>
              </a:rPr>
              <a:t>) mode </a:t>
            </a:r>
            <a:br>
              <a:rPr lang="en-US" sz="2600" b="0" strike="noStrike" dirty="0">
                <a:solidFill>
                  <a:srgbClr val="000000"/>
                </a:solidFill>
                <a:latin typeface="Calibri"/>
                <a:ea typeface="Calibri"/>
                <a:cs typeface="Calibri"/>
                <a:sym typeface="Calibri"/>
              </a:rPr>
            </a:br>
            <a:r>
              <a:rPr lang="en-US" sz="2600" b="0" strike="noStrike" dirty="0">
                <a:solidFill>
                  <a:srgbClr val="000000"/>
                </a:solidFill>
                <a:latin typeface="Calibri"/>
                <a:ea typeface="Calibri"/>
                <a:cs typeface="Calibri"/>
                <a:sym typeface="Calibri"/>
              </a:rPr>
              <a:t>(</a:t>
            </a:r>
            <a:r>
              <a:rPr lang="en-US" sz="2400" b="0" strike="noStrike" dirty="0" err="1">
                <a:solidFill>
                  <a:srgbClr val="000000"/>
                </a:solidFill>
                <a:latin typeface="Courier New"/>
                <a:ea typeface="Courier New"/>
                <a:cs typeface="Courier New"/>
                <a:sym typeface="Courier New"/>
              </a:rPr>
              <a:t>docker</a:t>
            </a:r>
            <a:r>
              <a:rPr lang="en-US" sz="2400" b="0" strike="noStrike" dirty="0">
                <a:solidFill>
                  <a:srgbClr val="000000"/>
                </a:solidFill>
                <a:latin typeface="Courier New"/>
                <a:ea typeface="Courier New"/>
                <a:cs typeface="Courier New"/>
                <a:sym typeface="Courier New"/>
              </a:rPr>
              <a:t> run</a:t>
            </a:r>
            <a:r>
              <a:rPr lang="en-US" sz="2600" b="0" strike="noStrike" dirty="0">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US" sz="2000" b="0" strike="noStrike" dirty="0">
                <a:solidFill>
                  <a:srgbClr val="5A6378"/>
                </a:solidFill>
                <a:latin typeface="Calibri"/>
                <a:ea typeface="Calibri"/>
                <a:cs typeface="Calibri"/>
                <a:sym typeface="Calibri"/>
              </a:rPr>
              <a:t>-d           : run in daemon mode </a:t>
            </a:r>
            <a:br>
              <a:rPr lang="en-US" sz="2000" b="0" strike="noStrike" dirty="0">
                <a:solidFill>
                  <a:srgbClr val="5A6378"/>
                </a:solidFill>
                <a:latin typeface="Calibri"/>
                <a:ea typeface="Calibri"/>
                <a:cs typeface="Calibri"/>
                <a:sym typeface="Calibri"/>
              </a:rPr>
            </a:br>
            <a:r>
              <a:rPr lang="en-US" sz="2000" b="0" strike="noStrike" dirty="0">
                <a:solidFill>
                  <a:srgbClr val="5A6378"/>
                </a:solidFill>
                <a:latin typeface="Calibri"/>
                <a:ea typeface="Calibri"/>
                <a:cs typeface="Calibri"/>
                <a:sym typeface="Calibri"/>
              </a:rPr>
              <a:t>-</a:t>
            </a:r>
            <a:r>
              <a:rPr lang="en-US" sz="2000" b="0" strike="noStrike" dirty="0" err="1">
                <a:solidFill>
                  <a:srgbClr val="5A6378"/>
                </a:solidFill>
                <a:latin typeface="Calibri"/>
                <a:ea typeface="Calibri"/>
                <a:cs typeface="Calibri"/>
                <a:sym typeface="Calibri"/>
              </a:rPr>
              <a:t>i</a:t>
            </a:r>
            <a:r>
              <a:rPr lang="en-US" sz="2000" b="0" strike="noStrike" dirty="0">
                <a:solidFill>
                  <a:srgbClr val="5A6378"/>
                </a:solidFill>
                <a:latin typeface="Calibri"/>
                <a:ea typeface="Calibri"/>
                <a:cs typeface="Calibri"/>
                <a:sym typeface="Calibri"/>
              </a:rPr>
              <a:t>            : run in interactive mode</a:t>
            </a:r>
            <a:br>
              <a:rPr lang="en-US" sz="2000" b="0" strike="noStrike" dirty="0">
                <a:solidFill>
                  <a:srgbClr val="5A6378"/>
                </a:solidFill>
                <a:latin typeface="Calibri"/>
                <a:ea typeface="Calibri"/>
                <a:cs typeface="Calibri"/>
                <a:sym typeface="Calibri"/>
              </a:rPr>
            </a:br>
            <a:r>
              <a:rPr lang="en-US" sz="2000" b="0" strike="noStrike" dirty="0">
                <a:solidFill>
                  <a:srgbClr val="5A6378"/>
                </a:solidFill>
                <a:latin typeface="Calibri"/>
                <a:ea typeface="Calibri"/>
                <a:cs typeface="Calibri"/>
                <a:sym typeface="Calibri"/>
              </a:rPr>
              <a:t>(CTRL-P-Q to quit from shell to enter daemon mode,  exit will stop the container)</a:t>
            </a:r>
            <a:br>
              <a:rPr lang="en-US" sz="2000" b="0" strike="noStrike" dirty="0">
                <a:solidFill>
                  <a:srgbClr val="5A6378"/>
                </a:solidFill>
                <a:latin typeface="Calibri"/>
                <a:ea typeface="Calibri"/>
                <a:cs typeface="Calibri"/>
                <a:sym typeface="Calibri"/>
              </a:rPr>
            </a:br>
            <a:r>
              <a:rPr lang="en-US" sz="1500" b="0" strike="noStrike" dirty="0">
                <a:solidFill>
                  <a:srgbClr val="000000"/>
                </a:solidFill>
                <a:latin typeface="Courier New"/>
                <a:ea typeface="Courier New"/>
                <a:cs typeface="Courier New"/>
                <a:sym typeface="Courier New"/>
              </a:rPr>
              <a:t>$ </a:t>
            </a:r>
            <a:r>
              <a:rPr lang="en-US" sz="1500" b="0" strike="noStrike" dirty="0" err="1">
                <a:solidFill>
                  <a:srgbClr val="000000"/>
                </a:solidFill>
                <a:latin typeface="Courier New"/>
                <a:ea typeface="Courier New"/>
                <a:cs typeface="Courier New"/>
                <a:sym typeface="Courier New"/>
              </a:rPr>
              <a:t>docker</a:t>
            </a:r>
            <a:r>
              <a:rPr lang="en-US" sz="1500" b="0" strike="noStrike" dirty="0">
                <a:solidFill>
                  <a:srgbClr val="000000"/>
                </a:solidFill>
                <a:latin typeface="Courier New"/>
                <a:ea typeface="Courier New"/>
                <a:cs typeface="Courier New"/>
                <a:sym typeface="Courier New"/>
              </a:rPr>
              <a:t> attach &lt;container ID&gt; : connect to existing container</a:t>
            </a:r>
          </a:p>
          <a:p>
            <a:pPr marL="341280" marR="0" lvl="0" indent="-341280" algn="l" rtl="0">
              <a:lnSpc>
                <a:spcPct val="100000"/>
              </a:lnSpc>
              <a:spcBef>
                <a:spcPts val="0"/>
              </a:spcBef>
              <a:buNone/>
            </a:pPr>
            <a:endParaRPr sz="1800" b="0" strike="noStrike" dirty="0">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600" b="0" strike="noStrike" dirty="0">
                <a:solidFill>
                  <a:srgbClr val="000000"/>
                </a:solidFill>
                <a:latin typeface="Calibri"/>
                <a:ea typeface="Calibri"/>
                <a:cs typeface="Calibri"/>
                <a:sym typeface="Calibri"/>
              </a:rPr>
              <a:t>Other parameters for </a:t>
            </a:r>
            <a:r>
              <a:rPr lang="en-US" sz="2400" b="0" strike="noStrike" dirty="0" err="1">
                <a:solidFill>
                  <a:srgbClr val="000000"/>
                </a:solidFill>
                <a:latin typeface="Courier New"/>
                <a:ea typeface="Courier New"/>
                <a:cs typeface="Courier New"/>
                <a:sym typeface="Courier New"/>
              </a:rPr>
              <a:t>docker</a:t>
            </a:r>
            <a:r>
              <a:rPr lang="en-US" sz="2400" b="0" strike="noStrike" dirty="0">
                <a:solidFill>
                  <a:srgbClr val="000000"/>
                </a:solidFill>
                <a:latin typeface="Courier New"/>
                <a:ea typeface="Courier New"/>
                <a:cs typeface="Courier New"/>
                <a:sym typeface="Courier New"/>
              </a:rPr>
              <a:t> run</a:t>
            </a:r>
          </a:p>
          <a:p>
            <a:pPr marL="341280" marR="0" lvl="0" indent="-341280" algn="l" rtl="0">
              <a:lnSpc>
                <a:spcPct val="100000"/>
              </a:lnSpc>
              <a:spcBef>
                <a:spcPts val="0"/>
              </a:spcBef>
              <a:buSzPct val="25000"/>
              <a:buNone/>
            </a:pPr>
            <a:r>
              <a:rPr lang="en-US" sz="2000" b="0" strike="noStrike" dirty="0">
                <a:solidFill>
                  <a:srgbClr val="000000"/>
                </a:solidFill>
                <a:latin typeface="Calibri"/>
                <a:ea typeface="Calibri"/>
                <a:cs typeface="Calibri"/>
                <a:sym typeface="Calibri"/>
              </a:rPr>
              <a:t>--name : define container name </a:t>
            </a:r>
          </a:p>
          <a:p>
            <a:pPr marL="341280" marR="0" lvl="0" indent="-341280" algn="l" rtl="0">
              <a:lnSpc>
                <a:spcPct val="100000"/>
              </a:lnSpc>
              <a:spcBef>
                <a:spcPts val="0"/>
              </a:spcBef>
              <a:buClr>
                <a:srgbClr val="000000"/>
              </a:buClr>
              <a:buSzPct val="100000"/>
              <a:buFont typeface="Arial"/>
              <a:buChar char="•"/>
            </a:pPr>
            <a:r>
              <a:rPr lang="en-US" sz="2400" b="0" strike="noStrike" dirty="0">
                <a:solidFill>
                  <a:srgbClr val="000000"/>
                </a:solidFill>
                <a:latin typeface="Calibri"/>
                <a:ea typeface="Calibri"/>
                <a:cs typeface="Calibri"/>
                <a:sym typeface="Calibri"/>
              </a:rPr>
              <a:t>Enter into existing </a:t>
            </a:r>
            <a:r>
              <a:rPr lang="en-US" sz="2400" b="0" strike="noStrike" dirty="0" err="1">
                <a:solidFill>
                  <a:srgbClr val="000000"/>
                </a:solidFill>
                <a:latin typeface="Calibri"/>
                <a:ea typeface="Calibri"/>
                <a:cs typeface="Calibri"/>
                <a:sym typeface="Calibri"/>
              </a:rPr>
              <a:t>docker</a:t>
            </a:r>
            <a:r>
              <a:rPr lang="en-US" sz="2400" b="0" strike="noStrike" dirty="0">
                <a:solidFill>
                  <a:srgbClr val="000000"/>
                </a:solidFill>
                <a:latin typeface="Calibri"/>
                <a:ea typeface="Calibri"/>
                <a:cs typeface="Calibri"/>
                <a:sym typeface="Calibri"/>
              </a:rPr>
              <a:t> container (since 1.3 version)</a:t>
            </a:r>
            <a:br>
              <a:rPr lang="en-US" sz="2400" b="0" strike="noStrike" dirty="0">
                <a:solidFill>
                  <a:srgbClr val="000000"/>
                </a:solidFill>
                <a:latin typeface="Calibri"/>
                <a:ea typeface="Calibri"/>
                <a:cs typeface="Calibri"/>
                <a:sym typeface="Calibri"/>
              </a:rPr>
            </a:br>
            <a:r>
              <a:rPr lang="en-US" sz="1400" b="0" strike="noStrike" dirty="0">
                <a:solidFill>
                  <a:srgbClr val="000000"/>
                </a:solidFill>
                <a:latin typeface="Courier New"/>
                <a:ea typeface="Courier New"/>
                <a:cs typeface="Courier New"/>
                <a:sym typeface="Courier New"/>
              </a:rPr>
              <a:t>$ </a:t>
            </a:r>
            <a:r>
              <a:rPr lang="en-US" sz="1400" b="0" strike="noStrike" dirty="0" err="1">
                <a:solidFill>
                  <a:srgbClr val="000000"/>
                </a:solidFill>
                <a:latin typeface="Courier New"/>
                <a:ea typeface="Courier New"/>
                <a:cs typeface="Courier New"/>
                <a:sym typeface="Courier New"/>
              </a:rPr>
              <a:t>docker</a:t>
            </a:r>
            <a:r>
              <a:rPr lang="en-US" sz="1400" b="0" strike="noStrike" dirty="0">
                <a:solidFill>
                  <a:srgbClr val="000000"/>
                </a:solidFill>
                <a:latin typeface="Courier New"/>
                <a:ea typeface="Courier New"/>
                <a:cs typeface="Courier New"/>
                <a:sym typeface="Courier New"/>
              </a:rPr>
              <a:t> exec -it &lt;container ID&gt; bash</a:t>
            </a:r>
            <a:r>
              <a:rPr lang="en-US" sz="1800" b="0" strike="noStrike" dirty="0">
                <a:solidFill>
                  <a:srgbClr val="000000"/>
                </a:solidFill>
                <a:latin typeface="Courier New"/>
                <a:ea typeface="Courier New"/>
                <a:cs typeface="Courier New"/>
                <a:sym typeface="Courier New"/>
              </a:rPr>
              <a:t/>
            </a:r>
            <a:br>
              <a:rPr lang="en-US" sz="1800" b="0" strike="noStrike" dirty="0">
                <a:solidFill>
                  <a:srgbClr val="000000"/>
                </a:solidFill>
                <a:latin typeface="Courier New"/>
                <a:ea typeface="Courier New"/>
                <a:cs typeface="Courier New"/>
                <a:sym typeface="Courier New"/>
              </a:rPr>
            </a:br>
            <a:r>
              <a:rPr lang="en-US" sz="1800" b="0" strike="noStrike" dirty="0">
                <a:solidFill>
                  <a:srgbClr val="000000"/>
                </a:solidFill>
                <a:latin typeface="Courier New"/>
                <a:ea typeface="Courier New"/>
                <a:cs typeface="Courier New"/>
                <a:sym typeface="Courier New"/>
              </a:rPr>
              <a:t/>
            </a:r>
            <a:br>
              <a:rPr lang="en-US" sz="1800" b="0" strike="noStrike" dirty="0">
                <a:solidFill>
                  <a:srgbClr val="000000"/>
                </a:solidFill>
                <a:latin typeface="Courier New"/>
                <a:ea typeface="Courier New"/>
                <a:cs typeface="Courier New"/>
                <a:sym typeface="Courier New"/>
              </a:rPr>
            </a:br>
            <a:r>
              <a:rPr lang="en-US" sz="1600" b="0" strike="noStrike" dirty="0">
                <a:solidFill>
                  <a:srgbClr val="000000"/>
                </a:solidFill>
                <a:latin typeface="Courier New"/>
                <a:ea typeface="Courier New"/>
                <a:cs typeface="Courier New"/>
                <a:sym typeface="Courier New"/>
              </a:rPr>
              <a:t/>
            </a:r>
            <a:br>
              <a:rPr lang="en-US" sz="1600" b="0" strike="noStrike" dirty="0">
                <a:solidFill>
                  <a:srgbClr val="000000"/>
                </a:solidFill>
                <a:latin typeface="Courier New"/>
                <a:ea typeface="Courier New"/>
                <a:cs typeface="Courier New"/>
                <a:sym typeface="Courier New"/>
              </a:rPr>
            </a:br>
            <a:r>
              <a:rPr lang="en-US" sz="1600" b="0" strike="noStrike" dirty="0">
                <a:solidFill>
                  <a:srgbClr val="000000"/>
                </a:solidFill>
                <a:latin typeface="Courier New"/>
                <a:ea typeface="Courier New"/>
                <a:cs typeface="Courier New"/>
                <a:sym typeface="Courier New"/>
              </a:rPr>
              <a:t> </a:t>
            </a:r>
          </a:p>
        </p:txBody>
      </p:sp>
      <p:sp>
        <p:nvSpPr>
          <p:cNvPr id="732" name="Shape 73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Daemon mode</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p:nvPr/>
        </p:nvSpPr>
        <p:spPr>
          <a:xfrm>
            <a:off x="380880" y="1327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Export the port to host as 25890 and start the service manually</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run -p 25890:80 –i -t apache2 bash</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root@35ac981a49e5:/# service apache2 start</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ps  # in another shell</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CONTAINER ID        IMAGE               ….        STATUS              PORTS                  NAMES</a:t>
            </a:r>
            <a:br>
              <a:rPr lang="en-US" sz="900" b="0" strike="noStrike">
                <a:solidFill>
                  <a:srgbClr val="000000"/>
                </a:solidFill>
                <a:latin typeface="Courier New"/>
                <a:ea typeface="Courier New"/>
                <a:cs typeface="Courier New"/>
                <a:sym typeface="Courier New"/>
              </a:rPr>
            </a:br>
            <a:r>
              <a:rPr lang="en-US" sz="900" b="0" strike="noStrike">
                <a:solidFill>
                  <a:srgbClr val="FF0000"/>
                </a:solidFill>
                <a:latin typeface="Courier New"/>
                <a:ea typeface="Courier New"/>
                <a:cs typeface="Courier New"/>
                <a:sym typeface="Courier New"/>
              </a:rPr>
              <a:t>e020aa2c02a5</a:t>
            </a:r>
            <a:r>
              <a:rPr lang="en-US" sz="900" b="0" strike="noStrike">
                <a:solidFill>
                  <a:srgbClr val="000000"/>
                </a:solidFill>
                <a:latin typeface="Courier New"/>
                <a:ea typeface="Courier New"/>
                <a:cs typeface="Courier New"/>
                <a:sym typeface="Courier New"/>
              </a:rPr>
              <a:t>        apache2:latest      …..       Up 14 seconds       0.0.0.0:25890-&gt;80/tcp   web</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curl </a:t>
            </a:r>
            <a:r>
              <a:rPr lang="en-US" sz="1300" b="0" u="sng" strike="noStrike">
                <a:solidFill>
                  <a:schemeClr val="hlink"/>
                </a:solidFill>
                <a:latin typeface="Arial"/>
                <a:ea typeface="Arial"/>
                <a:cs typeface="Arial"/>
                <a:sym typeface="Arial"/>
                <a:hlinkClick r:id="rId3"/>
              </a:rPr>
              <a:t>http://localhost:25890</a:t>
            </a:r>
            <a:r>
              <a:rPr lang="en-US" sz="1300" b="0" strike="noStrike">
                <a:solidFill>
                  <a:srgbClr val="000000"/>
                </a:solidFill>
                <a:latin typeface="Courier New"/>
                <a:ea typeface="Courier New"/>
                <a:cs typeface="Courier New"/>
                <a:sym typeface="Courier New"/>
              </a:rPr>
              <a:t> </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Come into the container again to check</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exec –it </a:t>
            </a:r>
            <a:r>
              <a:rPr lang="en-US" sz="1300" b="0" strike="noStrike">
                <a:solidFill>
                  <a:srgbClr val="FF0000"/>
                </a:solidFill>
                <a:latin typeface="Courier New"/>
                <a:ea typeface="Courier New"/>
                <a:cs typeface="Courier New"/>
                <a:sym typeface="Courier New"/>
              </a:rPr>
              <a:t>e020aa2c02a5 </a:t>
            </a:r>
            <a:r>
              <a:rPr lang="en-US" sz="1300" b="0" strike="noStrike">
                <a:solidFill>
                  <a:srgbClr val="000000"/>
                </a:solidFill>
                <a:latin typeface="Courier New"/>
                <a:ea typeface="Courier New"/>
                <a:cs typeface="Courier New"/>
                <a:sym typeface="Courier New"/>
              </a:rPr>
              <a:t>bash</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Run contain in daemon mode</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run –p 25891:80 </a:t>
            </a:r>
            <a:r>
              <a:rPr lang="en-US" sz="1300" b="0" strike="noStrike">
                <a:solidFill>
                  <a:srgbClr val="FF0000"/>
                </a:solidFill>
                <a:latin typeface="Courier New"/>
                <a:ea typeface="Courier New"/>
                <a:cs typeface="Courier New"/>
                <a:sym typeface="Courier New"/>
              </a:rPr>
              <a:t>–d</a:t>
            </a:r>
            <a:r>
              <a:rPr lang="en-US" sz="1300" b="0" strike="noStrike">
                <a:solidFill>
                  <a:srgbClr val="000000"/>
                </a:solidFill>
                <a:latin typeface="Courier New"/>
                <a:ea typeface="Courier New"/>
                <a:cs typeface="Courier New"/>
                <a:sym typeface="Courier New"/>
              </a:rPr>
              <a:t> –t apache2 </a:t>
            </a:r>
            <a:r>
              <a:rPr lang="en-US" sz="1300" b="0" strike="noStrike">
                <a:solidFill>
                  <a:srgbClr val="FF0000"/>
                </a:solidFill>
                <a:latin typeface="Courier New"/>
                <a:ea typeface="Courier New"/>
                <a:cs typeface="Courier New"/>
                <a:sym typeface="Courier New"/>
              </a:rPr>
              <a:t>apache2ctl –D FOREGROUND</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38" name="Shape 73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4: Expose the service</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p:nvPr/>
        </p:nvSpPr>
        <p:spPr>
          <a:xfrm>
            <a:off x="254160" y="1773000"/>
            <a:ext cx="14020560" cy="298188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Dockerfiles = image representations</a:t>
            </a:r>
          </a:p>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Simple syntax for building images</a:t>
            </a:r>
          </a:p>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Automate and script the images creation</a:t>
            </a:r>
          </a:p>
        </p:txBody>
      </p:sp>
      <p:sp>
        <p:nvSpPr>
          <p:cNvPr id="744" name="Shape 74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Dockerfile</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a:stretch/>
        </p:blipFill>
        <p:spPr>
          <a:xfrm>
            <a:off x="1699919" y="1479600"/>
            <a:ext cx="790919" cy="781199"/>
          </a:xfrm>
          <a:prstGeom prst="rect">
            <a:avLst/>
          </a:prstGeom>
          <a:noFill/>
          <a:ln>
            <a:noFill/>
          </a:ln>
        </p:spPr>
      </p:pic>
      <p:pic>
        <p:nvPicPr>
          <p:cNvPr id="199" name="Shape 199"/>
          <p:cNvPicPr preferRelativeResize="0"/>
          <p:nvPr/>
        </p:nvPicPr>
        <p:blipFill rotWithShape="1">
          <a:blip r:embed="rId4">
            <a:alphaModFix/>
          </a:blip>
          <a:srcRect/>
          <a:stretch/>
        </p:blipFill>
        <p:spPr>
          <a:xfrm>
            <a:off x="4600439" y="1859400"/>
            <a:ext cx="1444320" cy="1194480"/>
          </a:xfrm>
          <a:prstGeom prst="rect">
            <a:avLst/>
          </a:prstGeom>
          <a:noFill/>
          <a:ln>
            <a:noFill/>
          </a:ln>
        </p:spPr>
      </p:pic>
      <p:pic>
        <p:nvPicPr>
          <p:cNvPr id="200" name="Shape 200"/>
          <p:cNvPicPr preferRelativeResize="0"/>
          <p:nvPr/>
        </p:nvPicPr>
        <p:blipFill rotWithShape="1">
          <a:blip r:embed="rId5">
            <a:alphaModFix/>
          </a:blip>
          <a:srcRect/>
          <a:stretch/>
        </p:blipFill>
        <p:spPr>
          <a:xfrm>
            <a:off x="8773200" y="1130040"/>
            <a:ext cx="1316879" cy="1467719"/>
          </a:xfrm>
          <a:prstGeom prst="rect">
            <a:avLst/>
          </a:prstGeom>
          <a:noFill/>
          <a:ln>
            <a:noFill/>
          </a:ln>
        </p:spPr>
      </p:pic>
      <p:pic>
        <p:nvPicPr>
          <p:cNvPr id="201" name="Shape 201"/>
          <p:cNvPicPr preferRelativeResize="0"/>
          <p:nvPr/>
        </p:nvPicPr>
        <p:blipFill rotWithShape="1">
          <a:blip r:embed="rId6">
            <a:alphaModFix/>
          </a:blip>
          <a:srcRect/>
          <a:stretch/>
        </p:blipFill>
        <p:spPr>
          <a:xfrm>
            <a:off x="6043319" y="1081440"/>
            <a:ext cx="1633319" cy="1086479"/>
          </a:xfrm>
          <a:prstGeom prst="rect">
            <a:avLst/>
          </a:prstGeom>
          <a:noFill/>
          <a:ln>
            <a:noFill/>
          </a:ln>
        </p:spPr>
      </p:pic>
      <p:pic>
        <p:nvPicPr>
          <p:cNvPr id="202" name="Shape 202"/>
          <p:cNvPicPr preferRelativeResize="0"/>
          <p:nvPr/>
        </p:nvPicPr>
        <p:blipFill rotWithShape="1">
          <a:blip r:embed="rId7">
            <a:alphaModFix/>
          </a:blip>
          <a:srcRect/>
          <a:stretch/>
        </p:blipFill>
        <p:spPr>
          <a:xfrm>
            <a:off x="2254319" y="2282400"/>
            <a:ext cx="1584720" cy="1012679"/>
          </a:xfrm>
          <a:prstGeom prst="rect">
            <a:avLst/>
          </a:prstGeom>
          <a:noFill/>
          <a:ln>
            <a:noFill/>
          </a:ln>
        </p:spPr>
      </p:pic>
      <p:pic>
        <p:nvPicPr>
          <p:cNvPr id="203" name="Shape 203"/>
          <p:cNvPicPr preferRelativeResize="0"/>
          <p:nvPr/>
        </p:nvPicPr>
        <p:blipFill rotWithShape="1">
          <a:blip r:embed="rId8">
            <a:alphaModFix/>
          </a:blip>
          <a:srcRect/>
          <a:stretch/>
        </p:blipFill>
        <p:spPr>
          <a:xfrm>
            <a:off x="3300119" y="1237679"/>
            <a:ext cx="1316520" cy="1010520"/>
          </a:xfrm>
          <a:prstGeom prst="rect">
            <a:avLst/>
          </a:prstGeom>
          <a:noFill/>
          <a:ln>
            <a:noFill/>
          </a:ln>
        </p:spPr>
      </p:pic>
      <p:sp>
        <p:nvSpPr>
          <p:cNvPr id="204" name="Shape 204"/>
          <p:cNvSpPr/>
          <p:nvPr/>
        </p:nvSpPr>
        <p:spPr>
          <a:xfrm>
            <a:off x="724320" y="3593160"/>
            <a:ext cx="999504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pic>
        <p:nvPicPr>
          <p:cNvPr id="205" name="Shape 205"/>
          <p:cNvPicPr preferRelativeResize="0"/>
          <p:nvPr/>
        </p:nvPicPr>
        <p:blipFill rotWithShape="1">
          <a:blip r:embed="rId9">
            <a:alphaModFix/>
          </a:blip>
          <a:srcRect/>
          <a:stretch/>
        </p:blipFill>
        <p:spPr>
          <a:xfrm>
            <a:off x="7687079" y="5544000"/>
            <a:ext cx="838440" cy="834119"/>
          </a:xfrm>
          <a:prstGeom prst="rect">
            <a:avLst/>
          </a:prstGeom>
          <a:noFill/>
          <a:ln>
            <a:noFill/>
          </a:ln>
        </p:spPr>
      </p:pic>
      <p:pic>
        <p:nvPicPr>
          <p:cNvPr id="206" name="Shape 206"/>
          <p:cNvPicPr preferRelativeResize="0"/>
          <p:nvPr/>
        </p:nvPicPr>
        <p:blipFill rotWithShape="1">
          <a:blip r:embed="rId10">
            <a:alphaModFix/>
          </a:blip>
          <a:srcRect/>
          <a:stretch/>
        </p:blipFill>
        <p:spPr>
          <a:xfrm>
            <a:off x="8394839" y="4158000"/>
            <a:ext cx="1345679" cy="857879"/>
          </a:xfrm>
          <a:prstGeom prst="rect">
            <a:avLst/>
          </a:prstGeom>
          <a:noFill/>
          <a:ln>
            <a:noFill/>
          </a:ln>
        </p:spPr>
      </p:pic>
      <p:pic>
        <p:nvPicPr>
          <p:cNvPr id="207" name="Shape 207"/>
          <p:cNvPicPr preferRelativeResize="0"/>
          <p:nvPr/>
        </p:nvPicPr>
        <p:blipFill rotWithShape="1">
          <a:blip r:embed="rId11">
            <a:alphaModFix/>
          </a:blip>
          <a:srcRect/>
          <a:stretch/>
        </p:blipFill>
        <p:spPr>
          <a:xfrm>
            <a:off x="5581800" y="5035319"/>
            <a:ext cx="1234079" cy="1299239"/>
          </a:xfrm>
          <a:prstGeom prst="rect">
            <a:avLst/>
          </a:prstGeom>
          <a:noFill/>
          <a:ln>
            <a:noFill/>
          </a:ln>
        </p:spPr>
      </p:pic>
      <p:pic>
        <p:nvPicPr>
          <p:cNvPr id="208" name="Shape 208"/>
          <p:cNvPicPr preferRelativeResize="0"/>
          <p:nvPr/>
        </p:nvPicPr>
        <p:blipFill rotWithShape="1">
          <a:blip r:embed="rId12">
            <a:alphaModFix/>
          </a:blip>
          <a:srcRect/>
          <a:stretch/>
        </p:blipFill>
        <p:spPr>
          <a:xfrm>
            <a:off x="1781280" y="4299119"/>
            <a:ext cx="1345679" cy="735479"/>
          </a:xfrm>
          <a:prstGeom prst="rect">
            <a:avLst/>
          </a:prstGeom>
          <a:noFill/>
          <a:ln>
            <a:noFill/>
          </a:ln>
        </p:spPr>
      </p:pic>
      <p:pic>
        <p:nvPicPr>
          <p:cNvPr id="209" name="Shape 209"/>
          <p:cNvPicPr preferRelativeResize="0"/>
          <p:nvPr/>
        </p:nvPicPr>
        <p:blipFill rotWithShape="1">
          <a:blip r:embed="rId13">
            <a:alphaModFix/>
          </a:blip>
          <a:srcRect/>
          <a:stretch/>
        </p:blipFill>
        <p:spPr>
          <a:xfrm>
            <a:off x="6698520" y="4048560"/>
            <a:ext cx="831600" cy="952559"/>
          </a:xfrm>
          <a:prstGeom prst="rect">
            <a:avLst/>
          </a:prstGeom>
          <a:noFill/>
          <a:ln>
            <a:noFill/>
          </a:ln>
        </p:spPr>
      </p:pic>
      <p:pic>
        <p:nvPicPr>
          <p:cNvPr id="210" name="Shape 210"/>
          <p:cNvPicPr preferRelativeResize="0"/>
          <p:nvPr/>
        </p:nvPicPr>
        <p:blipFill rotWithShape="1">
          <a:blip r:embed="rId14">
            <a:alphaModFix/>
          </a:blip>
          <a:srcRect/>
          <a:stretch/>
        </p:blipFill>
        <p:spPr>
          <a:xfrm>
            <a:off x="4028760" y="4453919"/>
            <a:ext cx="1262880" cy="1015200"/>
          </a:xfrm>
          <a:prstGeom prst="rect">
            <a:avLst/>
          </a:prstGeom>
          <a:noFill/>
          <a:ln>
            <a:noFill/>
          </a:ln>
        </p:spPr>
      </p:pic>
      <p:pic>
        <p:nvPicPr>
          <p:cNvPr id="211" name="Shape 211"/>
          <p:cNvPicPr preferRelativeResize="0"/>
          <p:nvPr/>
        </p:nvPicPr>
        <p:blipFill rotWithShape="1">
          <a:blip r:embed="rId15">
            <a:alphaModFix/>
          </a:blip>
          <a:srcRect/>
          <a:stretch/>
        </p:blipFill>
        <p:spPr>
          <a:xfrm>
            <a:off x="2165400" y="5611680"/>
            <a:ext cx="1648079" cy="960839"/>
          </a:xfrm>
          <a:prstGeom prst="rect">
            <a:avLst/>
          </a:prstGeom>
          <a:noFill/>
          <a:ln>
            <a:noFill/>
          </a:ln>
        </p:spPr>
      </p:pic>
      <p:pic>
        <p:nvPicPr>
          <p:cNvPr id="212" name="Shape 212"/>
          <p:cNvPicPr preferRelativeResize="0"/>
          <p:nvPr/>
        </p:nvPicPr>
        <p:blipFill rotWithShape="1">
          <a:blip r:embed="rId16">
            <a:alphaModFix/>
          </a:blip>
          <a:srcRect/>
          <a:stretch/>
        </p:blipFill>
        <p:spPr>
          <a:xfrm>
            <a:off x="7095239" y="2152440"/>
            <a:ext cx="1276199" cy="1276199"/>
          </a:xfrm>
          <a:prstGeom prst="rect">
            <a:avLst/>
          </a:prstGeom>
          <a:noFill/>
          <a:ln>
            <a:noFill/>
          </a:ln>
        </p:spPr>
      </p:pic>
      <p:sp>
        <p:nvSpPr>
          <p:cNvPr id="213" name="Shape 213"/>
          <p:cNvSpPr/>
          <p:nvPr/>
        </p:nvSpPr>
        <p:spPr>
          <a:xfrm rot="-5400000">
            <a:off x="-466200" y="2149559"/>
            <a:ext cx="2185920" cy="36900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Multiplicity of Goods</a:t>
            </a:r>
          </a:p>
        </p:txBody>
      </p:sp>
      <p:sp>
        <p:nvSpPr>
          <p:cNvPr id="214" name="Shape 214"/>
          <p:cNvSpPr/>
          <p:nvPr/>
        </p:nvSpPr>
        <p:spPr>
          <a:xfrm rot="-5400000">
            <a:off x="-459720" y="4546800"/>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Multipilicity of methods for transporting/storing</a:t>
            </a:r>
          </a:p>
        </p:txBody>
      </p:sp>
      <p:sp>
        <p:nvSpPr>
          <p:cNvPr id="215" name="Shape 215"/>
          <p:cNvSpPr/>
          <p:nvPr/>
        </p:nvSpPr>
        <p:spPr>
          <a:xfrm rot="5400000">
            <a:off x="10199520" y="1680120"/>
            <a:ext cx="2185920" cy="119988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Do I worry about how goods interact (e.g. coffee beans next to spices)</a:t>
            </a:r>
          </a:p>
        </p:txBody>
      </p:sp>
      <p:sp>
        <p:nvSpPr>
          <p:cNvPr id="216" name="Shape 216"/>
          <p:cNvSpPr/>
          <p:nvPr/>
        </p:nvSpPr>
        <p:spPr>
          <a:xfrm rot="5400000">
            <a:off x="10143359" y="4699800"/>
            <a:ext cx="2352959" cy="119988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Can I transport quickly and smoothly</a:t>
            </a:r>
          </a:p>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(e.g. from boat to train to truck)</a:t>
            </a:r>
          </a:p>
        </p:txBody>
      </p:sp>
      <p:sp>
        <p:nvSpPr>
          <p:cNvPr id="217" name="Shape 217"/>
          <p:cNvSpPr/>
          <p:nvPr/>
        </p:nvSpPr>
        <p:spPr>
          <a:xfrm rot="2700000">
            <a:off x="4843800" y="361080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18" name="Shape 218"/>
          <p:cNvSpPr/>
          <p:nvPr/>
        </p:nvSpPr>
        <p:spPr>
          <a:xfrm rot="-2700000">
            <a:off x="4843439" y="36107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19" name="Shape 219"/>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20" name="Shape 22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Cargo Transport Pre-1960</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p:nvPr/>
        </p:nvSpPr>
        <p:spPr>
          <a:xfrm>
            <a:off x="272880" y="114695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Dockerfile Syntax </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FROM – defines base image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RUN   - executes arbitrary command</a:t>
            </a:r>
            <a:br>
              <a:rPr lang="en-US" sz="2200" b="0" i="0" u="none" strike="noStrike" cap="none">
                <a:solidFill>
                  <a:srgbClr val="5A6378"/>
                </a:solidFill>
                <a:latin typeface="Calibri"/>
                <a:ea typeface="Calibri"/>
                <a:cs typeface="Calibri"/>
                <a:sym typeface="Calibri"/>
              </a:rPr>
            </a:br>
            <a:r>
              <a:rPr lang="en-US" sz="2200" b="0" i="0" u="none" strike="noStrike" cap="none">
                <a:solidFill>
                  <a:srgbClr val="5A6378"/>
                </a:solidFill>
                <a:latin typeface="Calibri"/>
                <a:ea typeface="Calibri"/>
                <a:cs typeface="Calibri"/>
                <a:sym typeface="Calibri"/>
              </a:rPr>
              <a:t>ENV – sets environment</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EXPOSE – expose a port</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ADD – add local file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CMD – default command to execute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MAINTAINER – author information</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Used by </a:t>
            </a:r>
            <a:r>
              <a:rPr lang="en-US" sz="2400" b="0" strike="noStrike">
                <a:solidFill>
                  <a:srgbClr val="000000"/>
                </a:solidFill>
                <a:latin typeface="Courier New"/>
                <a:ea typeface="Courier New"/>
                <a:cs typeface="Courier New"/>
                <a:sym typeface="Courier New"/>
              </a:rPr>
              <a:t>docker build</a:t>
            </a:r>
          </a:p>
        </p:txBody>
      </p:sp>
      <p:sp>
        <p:nvSpPr>
          <p:cNvPr id="750" name="Shape 75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Dockerfile</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p:nvPr/>
        </p:nvSpPr>
        <p:spPr>
          <a:xfrm>
            <a:off x="349200" y="126864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Sets the base image for subsequent instructions</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Usage: FROM &lt;image&gt;</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Example: FROM ubuntu</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Needs to be the first instruction of every Dockerfile</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TIP: find images with the command: docker search</a:t>
            </a:r>
          </a:p>
        </p:txBody>
      </p:sp>
      <p:sp>
        <p:nvSpPr>
          <p:cNvPr id="756" name="Shape 7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FROM</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p:nvPr/>
        </p:nvSpPr>
        <p:spPr>
          <a:xfrm>
            <a:off x="254160" y="144900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Executes any commands on the current image and commit the results</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Usage: RUN &lt;command&gt;</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RUN apt-get install –y memcached</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RUN apt-get install -y memcached</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Is equivalent to:</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docker run ubuntu apt-get install -y memcached</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docker commit XXX</a:t>
            </a:r>
          </a:p>
        </p:txBody>
      </p:sp>
      <p:sp>
        <p:nvSpPr>
          <p:cNvPr id="762" name="Shape 76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RUN</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p:nvPr/>
        </p:nvSpPr>
        <p:spPr>
          <a:xfrm>
            <a:off x="205200" y="135684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Creates an image from a Dockerfile</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the current directory = docker build</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stdin = docker build - &lt; Dockerfile</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GitHub = docker build github.com/creack/docker-firefox</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TIP: Use –t to tag your image</a:t>
            </a:r>
          </a:p>
        </p:txBody>
      </p:sp>
      <p:sp>
        <p:nvSpPr>
          <p:cNvPr id="768" name="Shape 76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build</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p:nvPr/>
        </p:nvSpPr>
        <p:spPr>
          <a:xfrm>
            <a:off x="541800" y="126792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echo "deb http://archive.ubuntu.com/ubuntu precise main universe" &gt; /etc/apt/sources.list</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apt-get update</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apt-get install -y memcached</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400" b="0" strike="noStrike">
                <a:solidFill>
                  <a:srgbClr val="800000"/>
                </a:solidFill>
                <a:latin typeface="Cabin"/>
                <a:ea typeface="Cabin"/>
                <a:cs typeface="Cabin"/>
                <a:sym typeface="Cabin"/>
              </a:rPr>
              <a:t>Docker build –t memcached .</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74" name="Shape 77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Example: Memcached</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p:nvPr/>
        </p:nvSpPr>
        <p:spPr>
          <a:xfrm>
            <a:off x="541800" y="1303920"/>
            <a:ext cx="14020560" cy="521783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Memcached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VERSION 1.0</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use the ubuntu base image provided by dotCloud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make sure the package repository is up to date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echo "deb http://archive.ubuntu.com/ubuntu precise main universe" &gt; /etc/apt/sources.list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apt-get update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install memcached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apt-get install -y memcached</a:t>
            </a:r>
          </a:p>
        </p:txBody>
      </p:sp>
      <p:sp>
        <p:nvSpPr>
          <p:cNvPr id="780" name="Shape 78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 Commenting</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p:nvPr/>
        </p:nvSpPr>
        <p:spPr>
          <a:xfrm>
            <a:off x="1068840" y="1268279"/>
            <a:ext cx="14020560" cy="543996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1400" b="0" strike="noStrike">
                <a:solidFill>
                  <a:srgbClr val="800000"/>
                </a:solidFill>
                <a:latin typeface="Cabin"/>
                <a:ea typeface="Cabin"/>
                <a:cs typeface="Cabin"/>
                <a:sym typeface="Cabin"/>
              </a:rPr>
              <a:t>Triggers a command as soon as the container starts</a:t>
            </a:r>
          </a:p>
          <a:p>
            <a:pPr marL="228600" marR="0" lvl="0" indent="-228600" algn="l" rtl="0">
              <a:lnSpc>
                <a:spcPct val="100000"/>
              </a:lnSpc>
              <a:spcBef>
                <a:spcPts val="0"/>
              </a:spcBef>
              <a:buClr>
                <a:srgbClr val="394D54"/>
              </a:buClr>
              <a:buSzPct val="100000"/>
              <a:buFont typeface="Arial"/>
              <a:buChar char="•"/>
            </a:pPr>
            <a:r>
              <a:rPr lang="en-US" sz="1400" b="0" strike="noStrike">
                <a:solidFill>
                  <a:srgbClr val="800000"/>
                </a:solidFill>
                <a:latin typeface="Cabin"/>
                <a:ea typeface="Cabin"/>
                <a:cs typeface="Cabin"/>
                <a:sym typeface="Cabin"/>
              </a:rPr>
              <a:t>Example: ENTRYPOINT echo “Whale You Be My Container?”</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VERSION       0.1.2</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use the ubuntu base image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say hello when the container is launched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ENTRYPOINT echo "Hello ubuntu"</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86" name="Shape 78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ENTRYPOINT </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p:nvPr/>
        </p:nvSpPr>
        <p:spPr>
          <a:xfrm>
            <a:off x="685800" y="1160640"/>
            <a:ext cx="14020560" cy="558935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1800" b="0" strike="noStrike">
                <a:solidFill>
                  <a:srgbClr val="800000"/>
                </a:solidFill>
                <a:latin typeface="Cabin"/>
                <a:ea typeface="Cabin"/>
                <a:cs typeface="Cabin"/>
                <a:sym typeface="Cabin"/>
              </a:rPr>
              <a:t>Run containers as executables! :)</a:t>
            </a:r>
          </a:p>
          <a:p>
            <a:pPr marL="228600" marR="0" lvl="0" indent="-228600" algn="l" rtl="0">
              <a:lnSpc>
                <a:spcPct val="100000"/>
              </a:lnSpc>
              <a:spcBef>
                <a:spcPts val="0"/>
              </a:spcBef>
              <a:buClr>
                <a:srgbClr val="394D54"/>
              </a:buClr>
              <a:buSzPct val="100000"/>
              <a:buFont typeface="Arial"/>
              <a:buChar char="•"/>
            </a:pPr>
            <a:r>
              <a:rPr lang="en-US" sz="1800" b="0" strike="noStrike">
                <a:solidFill>
                  <a:srgbClr val="800000"/>
                </a:solidFill>
                <a:latin typeface="Cabin"/>
                <a:ea typeface="Cabin"/>
                <a:cs typeface="Cabin"/>
                <a:sym typeface="Cabin"/>
              </a:rPr>
              <a:t>cat /etc/passwd | docker run -i wc</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This is wc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VERSION 0.42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use the base image provided by dotCloud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FROM base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MAINTAINER Victor Coisne victor.coisne@dotcloud.com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count lines with wc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ENTRYPOINT ["wc", "-l"]</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92" name="Shape 79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ENTRYPOINT option 2 </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p:nvPr/>
        </p:nvSpPr>
        <p:spPr>
          <a:xfrm>
            <a:off x="446760" y="144900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Sets the username to use when running the image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Needs to exist in host machine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USER daemon</a:t>
            </a:r>
          </a:p>
        </p:txBody>
      </p:sp>
      <p:sp>
        <p:nvSpPr>
          <p:cNvPr id="798" name="Shape 79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USER</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Shape 803"/>
          <p:cNvSpPr/>
          <p:nvPr/>
        </p:nvSpPr>
        <p:spPr>
          <a:xfrm>
            <a:off x="302760" y="1521000"/>
            <a:ext cx="8840879"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Sets ports to be publicly exposed when running the image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EXPOSE 11211</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Will expose internal port to identical external  (on host machine) port</a:t>
            </a:r>
          </a:p>
        </p:txBody>
      </p:sp>
      <p:sp>
        <p:nvSpPr>
          <p:cNvPr id="804" name="Shape 80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EXPOSE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aphicFrame>
        <p:nvGraphicFramePr>
          <p:cNvPr id="225" name="Shape 225"/>
          <p:cNvGraphicFramePr/>
          <p:nvPr/>
        </p:nvGraphicFramePr>
        <p:xfrm>
          <a:off x="1119600" y="1500840"/>
          <a:ext cx="8881175" cy="4911550"/>
        </p:xfrm>
        <a:graphic>
          <a:graphicData uri="http://schemas.openxmlformats.org/drawingml/2006/table">
            <a:tbl>
              <a:tblPr>
                <a:noFill/>
                <a:tableStyleId>{E3FBBF9B-D22C-4632-8D2A-42C50F5795AB}</a:tableStyleId>
              </a:tblPr>
              <a:tblGrid>
                <a:gridCol w="1109875"/>
                <a:gridCol w="1109875"/>
                <a:gridCol w="1109875"/>
                <a:gridCol w="1109875"/>
                <a:gridCol w="1109875"/>
                <a:gridCol w="1109875"/>
                <a:gridCol w="1109875"/>
                <a:gridCol w="1112050"/>
              </a:tblGrid>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bl>
          </a:graphicData>
        </a:graphic>
      </p:graphicFrame>
      <p:pic>
        <p:nvPicPr>
          <p:cNvPr id="226" name="Shape 226"/>
          <p:cNvPicPr preferRelativeResize="0"/>
          <p:nvPr/>
        </p:nvPicPr>
        <p:blipFill rotWithShape="1">
          <a:blip r:embed="rId3">
            <a:alphaModFix/>
          </a:blip>
          <a:srcRect/>
          <a:stretch/>
        </p:blipFill>
        <p:spPr>
          <a:xfrm>
            <a:off x="1415159" y="2274480"/>
            <a:ext cx="556920" cy="550439"/>
          </a:xfrm>
          <a:prstGeom prst="rect">
            <a:avLst/>
          </a:prstGeom>
          <a:noFill/>
          <a:ln>
            <a:noFill/>
          </a:ln>
        </p:spPr>
      </p:pic>
      <p:pic>
        <p:nvPicPr>
          <p:cNvPr id="227" name="Shape 227"/>
          <p:cNvPicPr preferRelativeResize="0"/>
          <p:nvPr/>
        </p:nvPicPr>
        <p:blipFill rotWithShape="1">
          <a:blip r:embed="rId4">
            <a:alphaModFix/>
          </a:blip>
          <a:srcRect/>
          <a:stretch/>
        </p:blipFill>
        <p:spPr>
          <a:xfrm>
            <a:off x="1326600" y="3655080"/>
            <a:ext cx="762479" cy="629999"/>
          </a:xfrm>
          <a:prstGeom prst="rect">
            <a:avLst/>
          </a:prstGeom>
          <a:noFill/>
          <a:ln>
            <a:noFill/>
          </a:ln>
        </p:spPr>
      </p:pic>
      <p:pic>
        <p:nvPicPr>
          <p:cNvPr id="228" name="Shape 228"/>
          <p:cNvPicPr preferRelativeResize="0"/>
          <p:nvPr/>
        </p:nvPicPr>
        <p:blipFill rotWithShape="1">
          <a:blip r:embed="rId5">
            <a:alphaModFix/>
          </a:blip>
          <a:srcRect/>
          <a:stretch/>
        </p:blipFill>
        <p:spPr>
          <a:xfrm>
            <a:off x="1415159" y="4285439"/>
            <a:ext cx="542879" cy="604800"/>
          </a:xfrm>
          <a:prstGeom prst="rect">
            <a:avLst/>
          </a:prstGeom>
          <a:noFill/>
          <a:ln>
            <a:noFill/>
          </a:ln>
        </p:spPr>
      </p:pic>
      <p:pic>
        <p:nvPicPr>
          <p:cNvPr id="229" name="Shape 229"/>
          <p:cNvPicPr preferRelativeResize="0"/>
          <p:nvPr/>
        </p:nvPicPr>
        <p:blipFill rotWithShape="1">
          <a:blip r:embed="rId6">
            <a:alphaModFix/>
          </a:blip>
          <a:srcRect/>
          <a:stretch/>
        </p:blipFill>
        <p:spPr>
          <a:xfrm>
            <a:off x="1173240" y="1524240"/>
            <a:ext cx="916200" cy="608760"/>
          </a:xfrm>
          <a:prstGeom prst="rect">
            <a:avLst/>
          </a:prstGeom>
          <a:noFill/>
          <a:ln>
            <a:noFill/>
          </a:ln>
        </p:spPr>
      </p:pic>
      <p:pic>
        <p:nvPicPr>
          <p:cNvPr id="230" name="Shape 230"/>
          <p:cNvPicPr preferRelativeResize="0"/>
          <p:nvPr/>
        </p:nvPicPr>
        <p:blipFill rotWithShape="1">
          <a:blip r:embed="rId7">
            <a:alphaModFix/>
          </a:blip>
          <a:srcRect/>
          <a:stretch/>
        </p:blipFill>
        <p:spPr>
          <a:xfrm>
            <a:off x="1277279" y="3029759"/>
            <a:ext cx="861480" cy="550079"/>
          </a:xfrm>
          <a:prstGeom prst="rect">
            <a:avLst/>
          </a:prstGeom>
          <a:noFill/>
          <a:ln>
            <a:noFill/>
          </a:ln>
        </p:spPr>
      </p:pic>
      <p:pic>
        <p:nvPicPr>
          <p:cNvPr id="231" name="Shape 231"/>
          <p:cNvPicPr preferRelativeResize="0"/>
          <p:nvPr/>
        </p:nvPicPr>
        <p:blipFill rotWithShape="1">
          <a:blip r:embed="rId8">
            <a:alphaModFix/>
          </a:blip>
          <a:srcRect/>
          <a:stretch/>
        </p:blipFill>
        <p:spPr>
          <a:xfrm>
            <a:off x="6818039" y="5834519"/>
            <a:ext cx="641880" cy="638999"/>
          </a:xfrm>
          <a:prstGeom prst="rect">
            <a:avLst/>
          </a:prstGeom>
          <a:noFill/>
          <a:ln>
            <a:noFill/>
          </a:ln>
        </p:spPr>
      </p:pic>
      <p:pic>
        <p:nvPicPr>
          <p:cNvPr id="232" name="Shape 232"/>
          <p:cNvPicPr preferRelativeResize="0"/>
          <p:nvPr/>
        </p:nvPicPr>
        <p:blipFill rotWithShape="1">
          <a:blip r:embed="rId9">
            <a:alphaModFix/>
          </a:blip>
          <a:srcRect/>
          <a:stretch/>
        </p:blipFill>
        <p:spPr>
          <a:xfrm>
            <a:off x="7943400" y="5851080"/>
            <a:ext cx="789120" cy="503639"/>
          </a:xfrm>
          <a:prstGeom prst="rect">
            <a:avLst/>
          </a:prstGeom>
          <a:noFill/>
          <a:ln>
            <a:noFill/>
          </a:ln>
        </p:spPr>
      </p:pic>
      <p:pic>
        <p:nvPicPr>
          <p:cNvPr id="233" name="Shape 233"/>
          <p:cNvPicPr preferRelativeResize="0"/>
          <p:nvPr/>
        </p:nvPicPr>
        <p:blipFill rotWithShape="1">
          <a:blip r:embed="rId10">
            <a:alphaModFix/>
          </a:blip>
          <a:srcRect/>
          <a:stretch/>
        </p:blipFill>
        <p:spPr>
          <a:xfrm>
            <a:off x="5818319" y="5802839"/>
            <a:ext cx="654840" cy="689400"/>
          </a:xfrm>
          <a:prstGeom prst="rect">
            <a:avLst/>
          </a:prstGeom>
          <a:noFill/>
          <a:ln>
            <a:noFill/>
          </a:ln>
        </p:spPr>
      </p:pic>
      <p:pic>
        <p:nvPicPr>
          <p:cNvPr id="234" name="Shape 234"/>
          <p:cNvPicPr preferRelativeResize="0"/>
          <p:nvPr/>
        </p:nvPicPr>
        <p:blipFill rotWithShape="1">
          <a:blip r:embed="rId11">
            <a:alphaModFix/>
          </a:blip>
          <a:srcRect/>
          <a:stretch/>
        </p:blipFill>
        <p:spPr>
          <a:xfrm>
            <a:off x="9113039" y="5944680"/>
            <a:ext cx="765360" cy="418679"/>
          </a:xfrm>
          <a:prstGeom prst="rect">
            <a:avLst/>
          </a:prstGeom>
          <a:noFill/>
          <a:ln>
            <a:noFill/>
          </a:ln>
        </p:spPr>
      </p:pic>
      <p:pic>
        <p:nvPicPr>
          <p:cNvPr id="235" name="Shape 235"/>
          <p:cNvPicPr preferRelativeResize="0"/>
          <p:nvPr/>
        </p:nvPicPr>
        <p:blipFill rotWithShape="1">
          <a:blip r:embed="rId12">
            <a:alphaModFix/>
          </a:blip>
          <a:srcRect/>
          <a:stretch/>
        </p:blipFill>
        <p:spPr>
          <a:xfrm>
            <a:off x="2613959" y="5799600"/>
            <a:ext cx="583559" cy="668879"/>
          </a:xfrm>
          <a:prstGeom prst="rect">
            <a:avLst/>
          </a:prstGeom>
          <a:noFill/>
          <a:ln>
            <a:noFill/>
          </a:ln>
        </p:spPr>
      </p:pic>
      <p:pic>
        <p:nvPicPr>
          <p:cNvPr id="236" name="Shape 236"/>
          <p:cNvPicPr preferRelativeResize="0"/>
          <p:nvPr/>
        </p:nvPicPr>
        <p:blipFill rotWithShape="1">
          <a:blip r:embed="rId13">
            <a:alphaModFix/>
          </a:blip>
          <a:srcRect/>
          <a:stretch/>
        </p:blipFill>
        <p:spPr>
          <a:xfrm>
            <a:off x="4705919" y="5825519"/>
            <a:ext cx="767879" cy="617039"/>
          </a:xfrm>
          <a:prstGeom prst="rect">
            <a:avLst/>
          </a:prstGeom>
          <a:noFill/>
          <a:ln>
            <a:noFill/>
          </a:ln>
        </p:spPr>
      </p:pic>
      <p:pic>
        <p:nvPicPr>
          <p:cNvPr id="237" name="Shape 237"/>
          <p:cNvPicPr preferRelativeResize="0"/>
          <p:nvPr/>
        </p:nvPicPr>
        <p:blipFill rotWithShape="1">
          <a:blip r:embed="rId14">
            <a:alphaModFix/>
          </a:blip>
          <a:srcRect/>
          <a:stretch/>
        </p:blipFill>
        <p:spPr>
          <a:xfrm>
            <a:off x="3455280" y="5851080"/>
            <a:ext cx="816840" cy="476279"/>
          </a:xfrm>
          <a:prstGeom prst="rect">
            <a:avLst/>
          </a:prstGeom>
          <a:noFill/>
          <a:ln>
            <a:noFill/>
          </a:ln>
        </p:spPr>
      </p:pic>
      <p:pic>
        <p:nvPicPr>
          <p:cNvPr id="238" name="Shape 238"/>
          <p:cNvPicPr preferRelativeResize="0"/>
          <p:nvPr/>
        </p:nvPicPr>
        <p:blipFill rotWithShape="1">
          <a:blip r:embed="rId15">
            <a:alphaModFix/>
          </a:blip>
          <a:srcRect/>
          <a:stretch/>
        </p:blipFill>
        <p:spPr>
          <a:xfrm>
            <a:off x="1353600" y="5040360"/>
            <a:ext cx="644759" cy="644759"/>
          </a:xfrm>
          <a:prstGeom prst="rect">
            <a:avLst/>
          </a:prstGeom>
          <a:noFill/>
          <a:ln>
            <a:noFill/>
          </a:ln>
        </p:spPr>
      </p:pic>
      <p:sp>
        <p:nvSpPr>
          <p:cNvPr id="239" name="Shape 239"/>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40" name="Shape 24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Also a matrix from hell</a:t>
            </a: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p:nvPr/>
        </p:nvSpPr>
        <p:spPr>
          <a:xfrm>
            <a:off x="416879" y="129167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Write the Dockerfile</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mkdir /tmp/docker ; vi /tmp/docker/Dockerfile</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cd /tmp/docker</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build –t wget .</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images --tree</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Start the wget image and verify </a:t>
            </a:r>
          </a:p>
        </p:txBody>
      </p:sp>
      <p:sp>
        <p:nvSpPr>
          <p:cNvPr id="810" name="Shape 810"/>
          <p:cNvSpPr/>
          <p:nvPr/>
        </p:nvSpPr>
        <p:spPr>
          <a:xfrm>
            <a:off x="946079" y="3502800"/>
            <a:ext cx="4330440" cy="6393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Verdana"/>
                <a:ea typeface="Verdana"/>
                <a:cs typeface="Verdana"/>
                <a:sym typeface="Verdana"/>
              </a:rPr>
              <a:t>FROM apache2</a:t>
            </a:r>
          </a:p>
          <a:p>
            <a:pPr marL="0" marR="0" lvl="0" indent="0" algn="l" rtl="0">
              <a:lnSpc>
                <a:spcPct val="100000"/>
              </a:lnSpc>
              <a:spcBef>
                <a:spcPts val="0"/>
              </a:spcBef>
              <a:buSzPct val="25000"/>
              <a:buNone/>
            </a:pPr>
            <a:r>
              <a:rPr lang="en-US" sz="1800" b="0" strike="noStrike">
                <a:solidFill>
                  <a:srgbClr val="000000"/>
                </a:solidFill>
                <a:latin typeface="Verdana"/>
                <a:ea typeface="Verdana"/>
                <a:cs typeface="Verdana"/>
                <a:sym typeface="Verdana"/>
              </a:rPr>
              <a:t>RUN apt-get install -y wget</a:t>
            </a:r>
          </a:p>
        </p:txBody>
      </p:sp>
      <p:sp>
        <p:nvSpPr>
          <p:cNvPr id="811" name="Shape 81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5: Dockerfile apache2/wget</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Shape 816"/>
          <p:cNvSpPr/>
          <p:nvPr/>
        </p:nvSpPr>
        <p:spPr>
          <a:xfrm>
            <a:off x="609479" y="150660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1" strike="noStrike">
                <a:solidFill>
                  <a:srgbClr val="000000"/>
                </a:solidFill>
                <a:latin typeface="Calibri"/>
                <a:ea typeface="Calibri"/>
                <a:cs typeface="Calibri"/>
                <a:sym typeface="Calibri"/>
              </a:rPr>
              <a:t>Docker is also a tool for sharing</a:t>
            </a:r>
            <a:r>
              <a:rPr lang="en-US" sz="2600" b="0" strike="noStrike">
                <a:solidFill>
                  <a:srgbClr val="000000"/>
                </a:solidFill>
                <a:latin typeface="Calibri"/>
                <a:ea typeface="Calibri"/>
                <a:cs typeface="Calibri"/>
                <a:sym typeface="Calibri"/>
              </a:rPr>
              <a:t>. A </a:t>
            </a:r>
            <a:r>
              <a:rPr lang="en-US" sz="2600" b="0" i="1" strike="noStrike">
                <a:solidFill>
                  <a:srgbClr val="000000"/>
                </a:solidFill>
                <a:latin typeface="Calibri"/>
                <a:ea typeface="Calibri"/>
                <a:cs typeface="Calibri"/>
                <a:sym typeface="Calibri"/>
              </a:rPr>
              <a:t>repository</a:t>
            </a:r>
            <a:r>
              <a:rPr lang="en-US" sz="2600" b="0" strike="noStrike">
                <a:solidFill>
                  <a:srgbClr val="000000"/>
                </a:solidFill>
                <a:latin typeface="Calibri"/>
                <a:ea typeface="Calibri"/>
                <a:cs typeface="Calibri"/>
                <a:sym typeface="Calibri"/>
              </a:rPr>
              <a:t> is a shareable collection of tagged </a:t>
            </a:r>
            <a:r>
              <a:rPr lang="en-US" sz="2600" b="0" i="1" u="sng" strike="noStrike">
                <a:solidFill>
                  <a:schemeClr val="hlink"/>
                </a:solidFill>
                <a:latin typeface="Arial"/>
                <a:ea typeface="Arial"/>
                <a:cs typeface="Arial"/>
                <a:sym typeface="Arial"/>
                <a:hlinkClick r:id="rId3"/>
              </a:rPr>
              <a:t>images</a:t>
            </a:r>
            <a:r>
              <a:rPr lang="en-US" sz="2600" b="0" strike="noStrike">
                <a:solidFill>
                  <a:srgbClr val="000000"/>
                </a:solidFill>
                <a:latin typeface="Calibri"/>
                <a:ea typeface="Calibri"/>
                <a:cs typeface="Calibri"/>
                <a:sym typeface="Calibri"/>
              </a:rPr>
              <a:t> that together create the file systems for containers.</a:t>
            </a: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Public repo.  &lt;username&gt;/&lt;repo_name&gt;</a:t>
            </a: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 docker search/pull/login/push </a:t>
            </a:r>
          </a:p>
        </p:txBody>
      </p:sp>
      <p:sp>
        <p:nvSpPr>
          <p:cNvPr id="817" name="Shape 81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Share images in docker repository</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Register in </a:t>
            </a:r>
            <a:r>
              <a:rPr lang="en-US" sz="2200" b="0" u="sng" strike="noStrike">
                <a:solidFill>
                  <a:schemeClr val="hlink"/>
                </a:solidFill>
                <a:latin typeface="Arial"/>
                <a:ea typeface="Arial"/>
                <a:cs typeface="Arial"/>
                <a:sym typeface="Arial"/>
                <a:hlinkClick r:id="rId3"/>
              </a:rPr>
              <a:t>https://hub.docker.com/</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Tag the wget image</a:t>
            </a:r>
          </a:p>
          <a:p>
            <a:pPr marL="341280" marR="0" lvl="0" indent="-341280" algn="l" rtl="0">
              <a:lnSpc>
                <a:spcPct val="100000"/>
              </a:lnSpc>
              <a:spcBef>
                <a:spcPts val="0"/>
              </a:spcBef>
              <a:buSzPct val="25000"/>
              <a:buNone/>
            </a:pPr>
            <a:r>
              <a:rPr lang="en-US" sz="2200" b="0" strike="noStrike">
                <a:solidFill>
                  <a:srgbClr val="000000"/>
                </a:solidFill>
                <a:latin typeface="Calibri"/>
                <a:ea typeface="Calibri"/>
                <a:cs typeface="Calibri"/>
                <a:sym typeface="Calibri"/>
              </a:rPr>
              <a:t>$ docker tag wget omrisiri/wget:latest</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Docker push omrisiri/wget</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823" name="Shape 82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Exercise 6: Share your image</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Docker best practices</a:t>
            </a:r>
          </a:p>
        </p:txBody>
      </p:sp>
      <p:sp>
        <p:nvSpPr>
          <p:cNvPr id="829" name="Shape 829"/>
          <p:cNvSpPr txBox="1">
            <a:spLocks noGrp="1"/>
          </p:cNvSpPr>
          <p:nvPr>
            <p:ph type="body" idx="1"/>
          </p:nvPr>
        </p:nvSpPr>
        <p:spPr>
          <a:xfrm>
            <a:off x="629200" y="2558767"/>
            <a:ext cx="5333100" cy="3613500"/>
          </a:xfrm>
          <a:prstGeom prst="rect">
            <a:avLst/>
          </a:prstGeom>
        </p:spPr>
        <p:txBody>
          <a:bodyPr lIns="121900" tIns="121900" rIns="121900" bIns="121900" anchor="t" anchorCtr="0">
            <a:noAutofit/>
          </a:bodyPr>
          <a:lstStyle/>
          <a:p>
            <a:pPr lvl="0">
              <a:spcBef>
                <a:spcPts val="0"/>
              </a:spcBef>
              <a:buNone/>
            </a:pPr>
            <a:endParaRPr/>
          </a:p>
        </p:txBody>
      </p:sp>
      <p:sp>
        <p:nvSpPr>
          <p:cNvPr id="830" name="Shape 830"/>
          <p:cNvSpPr txBox="1">
            <a:spLocks noGrp="1"/>
          </p:cNvSpPr>
          <p:nvPr>
            <p:ph type="body" idx="2"/>
          </p:nvPr>
        </p:nvSpPr>
        <p:spPr>
          <a:xfrm>
            <a:off x="6259000" y="2558767"/>
            <a:ext cx="5333100" cy="36135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 container produced by the image your Dockerfile defines should be as ephemeral as possible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By “ephemeral,” we mean that it can be stopped and destroyed and a new one built and put in place with an absolute minimum of set-up and configuration.</a:t>
            </a:r>
          </a:p>
        </p:txBody>
      </p:sp>
      <p:sp>
        <p:nvSpPr>
          <p:cNvPr id="836" name="Shape 83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Containers should be ephemeral</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most cases, it’s best to put each Dockerfile in an empty directory. </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79" marR="0" lvl="0" indent="-341279"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Then, add to that directory only the files needed for building the Dockerfile</a:t>
            </a:r>
          </a:p>
          <a:p>
            <a:pPr marR="0" lvl="0" algn="l" rtl="0">
              <a:lnSpc>
                <a:spcPct val="100000"/>
              </a:lnSpc>
              <a:spcBef>
                <a:spcPts val="0"/>
              </a:spcBef>
              <a:buNone/>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To increase the build’s performance, exclude files and directories by adding a .dockerignore file to that directory as well.</a:t>
            </a:r>
          </a:p>
        </p:txBody>
      </p:sp>
      <p:sp>
        <p:nvSpPr>
          <p:cNvPr id="842" name="Shape 84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Use a .dockerignore file</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p:nvPr/>
        </p:nvSpPr>
        <p:spPr>
          <a:xfrm>
            <a:off x="263519" y="939600"/>
            <a:ext cx="10064160" cy="1280159"/>
          </a:xfrm>
          <a:prstGeom prst="rect">
            <a:avLst/>
          </a:prstGeom>
          <a:solidFill>
            <a:srgbClr val="729FCF"/>
          </a:solidFill>
          <a:ln w="9525" cap="flat" cmpd="sng">
            <a:solidFill>
              <a:srgbClr val="3465A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8" name="Shape 848"/>
          <p:cNvSpPr/>
          <p:nvPr/>
        </p:nvSpPr>
        <p:spPr>
          <a:xfrm>
            <a:off x="-159119" y="931320"/>
            <a:ext cx="10972440" cy="4936680"/>
          </a:xfrm>
          <a:prstGeom prst="rect">
            <a:avLst/>
          </a:prstGeom>
          <a:noFill/>
          <a:ln>
            <a:noFill/>
          </a:ln>
        </p:spPr>
        <p:txBody>
          <a:bodyPr lIns="91425" tIns="45700" rIns="91425" bIns="45700" anchor="t" anchorCtr="0">
            <a:noAutofit/>
          </a:bodyPr>
          <a:lstStyle/>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*.md</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!README.md</a:t>
            </a:r>
          </a:p>
          <a:p>
            <a:pPr marL="457200" marR="0" lvl="0" indent="0" algn="l" rtl="0">
              <a:lnSpc>
                <a:spcPct val="100000"/>
              </a:lnSpc>
              <a:spcBef>
                <a:spcPts val="0"/>
              </a:spcBef>
              <a:buNone/>
            </a:pPr>
            <a:r>
              <a:rPr lang="en-US" sz="2200" b="0" strike="noStrike">
                <a:solidFill>
                  <a:srgbClr val="000000"/>
                </a:solidFill>
                <a:latin typeface="Rasa"/>
                <a:ea typeface="Rasa"/>
                <a:cs typeface="Rasa"/>
                <a:sym typeface="Rasa"/>
              </a:rPr>
              <a:t> </a:t>
            </a:r>
          </a:p>
        </p:txBody>
      </p:sp>
      <p:graphicFrame>
        <p:nvGraphicFramePr>
          <p:cNvPr id="849" name="Shape 849"/>
          <p:cNvGraphicFramePr/>
          <p:nvPr/>
        </p:nvGraphicFramePr>
        <p:xfrm>
          <a:off x="1074600" y="2162159"/>
          <a:ext cx="3000000" cy="3000000"/>
        </p:xfrm>
        <a:graphic>
          <a:graphicData uri="http://schemas.openxmlformats.org/drawingml/2006/table">
            <a:tbl>
              <a:tblPr>
                <a:noFill/>
                <a:tableStyleId>{E3FBBF9B-D22C-4632-8D2A-42C50F5795AB}</a:tableStyleId>
              </a:tblPr>
              <a:tblGrid>
                <a:gridCol w="1567075"/>
                <a:gridCol w="7877525"/>
              </a:tblGrid>
              <a:tr h="421925">
                <a:tc>
                  <a:txBody>
                    <a:bodyPr/>
                    <a:lstStyle/>
                    <a:p>
                      <a:pPr marL="0" marR="0" lvl="0" indent="0" algn="l" rtl="0">
                        <a:spcBef>
                          <a:spcPts val="0"/>
                        </a:spcBef>
                        <a:buSzPct val="25000"/>
                        <a:buNone/>
                      </a:pPr>
                      <a:r>
                        <a:rPr lang="en-US" sz="2200" b="1" u="none" strike="noStrike" cap="none">
                          <a:solidFill>
                            <a:srgbClr val="000000"/>
                          </a:solidFill>
                          <a:latin typeface="Arial"/>
                          <a:ea typeface="Arial"/>
                          <a:cs typeface="Arial"/>
                          <a:sym typeface="Arial"/>
                        </a:rPr>
                        <a:t>Rule</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B3B3B3"/>
                    </a:solidFill>
                  </a:tcPr>
                </a:tc>
                <a:tc>
                  <a:txBody>
                    <a:bodyPr/>
                    <a:lstStyle/>
                    <a:p>
                      <a:pPr marL="0" marR="0" lvl="0" indent="0" algn="l" rtl="0">
                        <a:spcBef>
                          <a:spcPts val="0"/>
                        </a:spcBef>
                        <a:buSzPct val="25000"/>
                        <a:buNone/>
                      </a:pPr>
                      <a:r>
                        <a:rPr lang="en-US" sz="2200" b="1" strike="noStrike">
                          <a:solidFill>
                            <a:srgbClr val="000000"/>
                          </a:solidFill>
                          <a:latin typeface="Arial"/>
                          <a:ea typeface="Arial"/>
                          <a:cs typeface="Arial"/>
                          <a:sym typeface="Arial"/>
                        </a:rPr>
                        <a:t>Behavior</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B3B3B3"/>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whose names start with temp in any immediate subdirectory of the root. For example, the plain file /somedir/temporary.txt is excluded, as is the directory /somedir/temp.</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starting with temp from any subdirectory that is two levels below the root. For example, /somedir/subdir/temporary.txt is excluded.</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in the root directory whose names are a one-character extension of temp. For example, /tempa and /tempb are excluded.</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r>
              <a:tr h="630350">
                <a:tc>
                  <a:txBody>
                    <a:bodyPr/>
                    <a:lstStyle/>
                    <a:p>
                      <a:pPr marL="0" marR="0" lvl="0" indent="0" algn="l" rtl="0">
                        <a:spcBef>
                          <a:spcPts val="0"/>
                        </a:spcBef>
                        <a:buSzPct val="25000"/>
                        <a:buNone/>
                      </a:pPr>
                      <a:r>
                        <a:rPr lang="en-US" sz="1500" b="1" strike="noStrike">
                          <a:solidFill>
                            <a:srgbClr val="000000"/>
                          </a:solidFill>
                          <a:latin typeface="Arial"/>
                          <a:ea typeface="Arial"/>
                          <a:cs typeface="Arial"/>
                          <a:sym typeface="Arial"/>
                        </a:rPr>
                        <a:t>!README*.md</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Lines starting with ! (exclamation mark) can be used to make exceptions to exclusions</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r>
            </a:tbl>
          </a:graphicData>
        </a:graphic>
      </p:graphicFrame>
      <p:sp>
        <p:nvSpPr>
          <p:cNvPr id="850" name="Shape 85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Here is an example .dockerignore file:</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order to reduce complexity, dependencies, file sizes, and build times, you should avoid installing extra or unnecessary packages</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For example, you don’t need to include a text editor in a database image.</a:t>
            </a:r>
          </a:p>
          <a:p>
            <a:pPr marR="0" lvl="0" algn="l" rtl="0">
              <a:lnSpc>
                <a:spcPct val="100000"/>
              </a:lnSpc>
              <a:spcBef>
                <a:spcPts val="0"/>
              </a:spcBef>
              <a:buNone/>
            </a:pPr>
            <a:r>
              <a:rPr lang="en-US" sz="2200" b="0" strike="noStrike">
                <a:solidFill>
                  <a:srgbClr val="000000"/>
                </a:solidFill>
                <a:latin typeface="Calibri"/>
                <a:ea typeface="Calibri"/>
                <a:cs typeface="Calibri"/>
                <a:sym typeface="Calibri"/>
              </a:rPr>
              <a:t> </a:t>
            </a:r>
          </a:p>
        </p:txBody>
      </p:sp>
      <p:sp>
        <p:nvSpPr>
          <p:cNvPr id="856" name="Shape 8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Avoid installing unnecessary packages</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almost all cases, you should only run a single process in a single container.</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Decoupling applications into multiple containers makes it much easier to scale horizontally and reuse containers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If that service depends on another service, make use of container linking.</a:t>
            </a:r>
          </a:p>
        </p:txBody>
      </p:sp>
      <p:sp>
        <p:nvSpPr>
          <p:cNvPr id="862" name="Shape 86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Run only one process per container</a:t>
            </a: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Whenever possible, ease later changes by sorting multi-line arguments alphanumerically. </a:t>
            </a:r>
          </a:p>
        </p:txBody>
      </p:sp>
      <p:sp>
        <p:nvSpPr>
          <p:cNvPr id="868" name="Shape 868"/>
          <p:cNvSpPr txBox="1"/>
          <p:nvPr/>
        </p:nvSpPr>
        <p:spPr>
          <a:xfrm>
            <a:off x="1405440" y="2812319"/>
            <a:ext cx="6949439" cy="1699559"/>
          </a:xfrm>
          <a:prstGeom prst="rect">
            <a:avLst/>
          </a:prstGeom>
          <a:noFill/>
          <a:ln>
            <a:noFill/>
          </a:ln>
        </p:spPr>
        <p:txBody>
          <a:bodyPr lIns="90000" tIns="45000" rIns="90000" bIns="45000" anchor="t" anchorCtr="0">
            <a:noAutofit/>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RUN</a:t>
            </a:r>
            <a:r>
              <a:rPr lang="en-US" sz="1800" b="0" strike="noStrike">
                <a:solidFill>
                  <a:srgbClr val="000000"/>
                </a:solidFill>
                <a:latin typeface="Arial"/>
                <a:ea typeface="Arial"/>
                <a:cs typeface="Arial"/>
                <a:sym typeface="Arial"/>
              </a:rPr>
              <a:t> apt-get update &amp;&amp; apt-get install -y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bzr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cvs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git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mercurial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subversion</a:t>
            </a:r>
          </a:p>
        </p:txBody>
      </p:sp>
      <p:sp>
        <p:nvSpPr>
          <p:cNvPr id="869" name="Shape 8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Sort multi-line arguments</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a:stretch/>
        </p:blipFill>
        <p:spPr>
          <a:xfrm>
            <a:off x="860400" y="1240559"/>
            <a:ext cx="790919" cy="781199"/>
          </a:xfrm>
          <a:prstGeom prst="rect">
            <a:avLst/>
          </a:prstGeom>
          <a:noFill/>
          <a:ln>
            <a:noFill/>
          </a:ln>
        </p:spPr>
      </p:pic>
      <p:pic>
        <p:nvPicPr>
          <p:cNvPr id="246" name="Shape 246"/>
          <p:cNvPicPr preferRelativeResize="0"/>
          <p:nvPr/>
        </p:nvPicPr>
        <p:blipFill rotWithShape="1">
          <a:blip r:embed="rId4">
            <a:alphaModFix/>
          </a:blip>
          <a:srcRect/>
          <a:stretch/>
        </p:blipFill>
        <p:spPr>
          <a:xfrm>
            <a:off x="6957720" y="1242000"/>
            <a:ext cx="1085759" cy="897839"/>
          </a:xfrm>
          <a:prstGeom prst="rect">
            <a:avLst/>
          </a:prstGeom>
          <a:noFill/>
          <a:ln>
            <a:noFill/>
          </a:ln>
        </p:spPr>
      </p:pic>
      <p:pic>
        <p:nvPicPr>
          <p:cNvPr id="247" name="Shape 247"/>
          <p:cNvPicPr preferRelativeResize="0"/>
          <p:nvPr/>
        </p:nvPicPr>
        <p:blipFill rotWithShape="1">
          <a:blip r:embed="rId5">
            <a:alphaModFix/>
          </a:blip>
          <a:srcRect/>
          <a:stretch/>
        </p:blipFill>
        <p:spPr>
          <a:xfrm>
            <a:off x="9529560" y="1112759"/>
            <a:ext cx="1063800" cy="1185120"/>
          </a:xfrm>
          <a:prstGeom prst="rect">
            <a:avLst/>
          </a:prstGeom>
          <a:noFill/>
          <a:ln>
            <a:noFill/>
          </a:ln>
        </p:spPr>
      </p:pic>
      <p:pic>
        <p:nvPicPr>
          <p:cNvPr id="248" name="Shape 248"/>
          <p:cNvPicPr preferRelativeResize="0"/>
          <p:nvPr/>
        </p:nvPicPr>
        <p:blipFill rotWithShape="1">
          <a:blip r:embed="rId6">
            <a:alphaModFix/>
          </a:blip>
          <a:srcRect/>
          <a:stretch/>
        </p:blipFill>
        <p:spPr>
          <a:xfrm>
            <a:off x="5271839" y="1100520"/>
            <a:ext cx="1633319" cy="1086479"/>
          </a:xfrm>
          <a:prstGeom prst="rect">
            <a:avLst/>
          </a:prstGeom>
          <a:noFill/>
          <a:ln>
            <a:noFill/>
          </a:ln>
        </p:spPr>
      </p:pic>
      <p:pic>
        <p:nvPicPr>
          <p:cNvPr id="249" name="Shape 249"/>
          <p:cNvPicPr preferRelativeResize="0"/>
          <p:nvPr/>
        </p:nvPicPr>
        <p:blipFill rotWithShape="1">
          <a:blip r:embed="rId7">
            <a:alphaModFix/>
          </a:blip>
          <a:srcRect/>
          <a:stretch/>
        </p:blipFill>
        <p:spPr>
          <a:xfrm>
            <a:off x="1676519" y="1098720"/>
            <a:ext cx="1584720" cy="1012679"/>
          </a:xfrm>
          <a:prstGeom prst="rect">
            <a:avLst/>
          </a:prstGeom>
          <a:noFill/>
          <a:ln>
            <a:noFill/>
          </a:ln>
        </p:spPr>
      </p:pic>
      <p:pic>
        <p:nvPicPr>
          <p:cNvPr id="250" name="Shape 250"/>
          <p:cNvPicPr preferRelativeResize="0"/>
          <p:nvPr/>
        </p:nvPicPr>
        <p:blipFill rotWithShape="1">
          <a:blip r:embed="rId8">
            <a:alphaModFix/>
          </a:blip>
          <a:srcRect/>
          <a:stretch/>
        </p:blipFill>
        <p:spPr>
          <a:xfrm>
            <a:off x="3300119" y="1237679"/>
            <a:ext cx="1316520" cy="1010520"/>
          </a:xfrm>
          <a:prstGeom prst="rect">
            <a:avLst/>
          </a:prstGeom>
          <a:noFill/>
          <a:ln>
            <a:noFill/>
          </a:ln>
        </p:spPr>
      </p:pic>
      <p:sp>
        <p:nvSpPr>
          <p:cNvPr id="251" name="Shape 251"/>
          <p:cNvSpPr/>
          <p:nvPr/>
        </p:nvSpPr>
        <p:spPr>
          <a:xfrm>
            <a:off x="724320" y="3593160"/>
            <a:ext cx="999504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pic>
        <p:nvPicPr>
          <p:cNvPr id="252" name="Shape 252"/>
          <p:cNvPicPr preferRelativeResize="0"/>
          <p:nvPr/>
        </p:nvPicPr>
        <p:blipFill rotWithShape="1">
          <a:blip r:embed="rId9">
            <a:alphaModFix/>
          </a:blip>
          <a:srcRect/>
          <a:stretch/>
        </p:blipFill>
        <p:spPr>
          <a:xfrm>
            <a:off x="9635039" y="5642280"/>
            <a:ext cx="838440" cy="834119"/>
          </a:xfrm>
          <a:prstGeom prst="rect">
            <a:avLst/>
          </a:prstGeom>
          <a:noFill/>
          <a:ln>
            <a:noFill/>
          </a:ln>
        </p:spPr>
      </p:pic>
      <p:pic>
        <p:nvPicPr>
          <p:cNvPr id="253" name="Shape 253"/>
          <p:cNvPicPr preferRelativeResize="0"/>
          <p:nvPr/>
        </p:nvPicPr>
        <p:blipFill rotWithShape="1">
          <a:blip r:embed="rId10">
            <a:alphaModFix/>
          </a:blip>
          <a:srcRect/>
          <a:stretch/>
        </p:blipFill>
        <p:spPr>
          <a:xfrm>
            <a:off x="8156879" y="5543639"/>
            <a:ext cx="1345679" cy="857879"/>
          </a:xfrm>
          <a:prstGeom prst="rect">
            <a:avLst/>
          </a:prstGeom>
          <a:noFill/>
          <a:ln>
            <a:noFill/>
          </a:ln>
        </p:spPr>
      </p:pic>
      <p:pic>
        <p:nvPicPr>
          <p:cNvPr id="254" name="Shape 254"/>
          <p:cNvPicPr preferRelativeResize="0"/>
          <p:nvPr/>
        </p:nvPicPr>
        <p:blipFill rotWithShape="1">
          <a:blip r:embed="rId11">
            <a:alphaModFix/>
          </a:blip>
          <a:srcRect/>
          <a:stretch/>
        </p:blipFill>
        <p:spPr>
          <a:xfrm>
            <a:off x="6698879" y="5186160"/>
            <a:ext cx="1234079" cy="1299239"/>
          </a:xfrm>
          <a:prstGeom prst="rect">
            <a:avLst/>
          </a:prstGeom>
          <a:noFill/>
          <a:ln>
            <a:noFill/>
          </a:ln>
        </p:spPr>
      </p:pic>
      <p:pic>
        <p:nvPicPr>
          <p:cNvPr id="255" name="Shape 255"/>
          <p:cNvPicPr preferRelativeResize="0"/>
          <p:nvPr/>
        </p:nvPicPr>
        <p:blipFill rotWithShape="1">
          <a:blip r:embed="rId12">
            <a:alphaModFix/>
          </a:blip>
          <a:srcRect/>
          <a:stretch/>
        </p:blipFill>
        <p:spPr>
          <a:xfrm>
            <a:off x="995759" y="5842080"/>
            <a:ext cx="1345679" cy="735479"/>
          </a:xfrm>
          <a:prstGeom prst="rect">
            <a:avLst/>
          </a:prstGeom>
          <a:noFill/>
          <a:ln>
            <a:noFill/>
          </a:ln>
        </p:spPr>
      </p:pic>
      <p:pic>
        <p:nvPicPr>
          <p:cNvPr id="256" name="Shape 256"/>
          <p:cNvPicPr preferRelativeResize="0"/>
          <p:nvPr/>
        </p:nvPicPr>
        <p:blipFill rotWithShape="1">
          <a:blip r:embed="rId13">
            <a:alphaModFix/>
          </a:blip>
          <a:srcRect/>
          <a:stretch/>
        </p:blipFill>
        <p:spPr>
          <a:xfrm>
            <a:off x="5693760" y="5582160"/>
            <a:ext cx="831600" cy="952559"/>
          </a:xfrm>
          <a:prstGeom prst="rect">
            <a:avLst/>
          </a:prstGeom>
          <a:noFill/>
          <a:ln>
            <a:noFill/>
          </a:ln>
        </p:spPr>
      </p:pic>
      <p:pic>
        <p:nvPicPr>
          <p:cNvPr id="257" name="Shape 257"/>
          <p:cNvPicPr preferRelativeResize="0"/>
          <p:nvPr/>
        </p:nvPicPr>
        <p:blipFill rotWithShape="1">
          <a:blip r:embed="rId14">
            <a:alphaModFix/>
          </a:blip>
          <a:srcRect/>
          <a:stretch/>
        </p:blipFill>
        <p:spPr>
          <a:xfrm>
            <a:off x="4272839" y="5614919"/>
            <a:ext cx="1262880" cy="1015200"/>
          </a:xfrm>
          <a:prstGeom prst="rect">
            <a:avLst/>
          </a:prstGeom>
          <a:noFill/>
          <a:ln>
            <a:noFill/>
          </a:ln>
        </p:spPr>
      </p:pic>
      <p:pic>
        <p:nvPicPr>
          <p:cNvPr id="258" name="Shape 258"/>
          <p:cNvPicPr preferRelativeResize="0"/>
          <p:nvPr/>
        </p:nvPicPr>
        <p:blipFill rotWithShape="1">
          <a:blip r:embed="rId15">
            <a:alphaModFix/>
          </a:blip>
          <a:srcRect/>
          <a:stretch/>
        </p:blipFill>
        <p:spPr>
          <a:xfrm>
            <a:off x="2375640" y="5642280"/>
            <a:ext cx="1648079" cy="960839"/>
          </a:xfrm>
          <a:prstGeom prst="rect">
            <a:avLst/>
          </a:prstGeom>
          <a:noFill/>
          <a:ln>
            <a:noFill/>
          </a:ln>
        </p:spPr>
      </p:pic>
      <p:pic>
        <p:nvPicPr>
          <p:cNvPr id="259" name="Shape 259"/>
          <p:cNvPicPr preferRelativeResize="0"/>
          <p:nvPr/>
        </p:nvPicPr>
        <p:blipFill rotWithShape="1">
          <a:blip r:embed="rId16">
            <a:alphaModFix/>
          </a:blip>
          <a:srcRect/>
          <a:stretch/>
        </p:blipFill>
        <p:spPr>
          <a:xfrm>
            <a:off x="8165520" y="1104840"/>
            <a:ext cx="1276199" cy="1276199"/>
          </a:xfrm>
          <a:prstGeom prst="rect">
            <a:avLst/>
          </a:prstGeom>
          <a:noFill/>
          <a:ln>
            <a:noFill/>
          </a:ln>
        </p:spPr>
      </p:pic>
      <p:sp>
        <p:nvSpPr>
          <p:cNvPr id="260" name="Shape 260"/>
          <p:cNvSpPr/>
          <p:nvPr/>
        </p:nvSpPr>
        <p:spPr>
          <a:xfrm rot="-5400000">
            <a:off x="-608760" y="2263679"/>
            <a:ext cx="2185920" cy="36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Goods</a:t>
            </a:r>
          </a:p>
        </p:txBody>
      </p:sp>
      <p:sp>
        <p:nvSpPr>
          <p:cNvPr id="261" name="Shape 261"/>
          <p:cNvSpPr/>
          <p:nvPr/>
        </p:nvSpPr>
        <p:spPr>
          <a:xfrm rot="-5400000">
            <a:off x="-612000" y="476568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methods for transporting/storing</a:t>
            </a:r>
          </a:p>
        </p:txBody>
      </p:sp>
      <p:sp>
        <p:nvSpPr>
          <p:cNvPr id="262" name="Shape 262"/>
          <p:cNvSpPr/>
          <p:nvPr/>
        </p:nvSpPr>
        <p:spPr>
          <a:xfrm rot="5400000">
            <a:off x="10428120" y="1708560"/>
            <a:ext cx="2185920" cy="11998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Do I worry about how goods interact (e.g. coffee beans next to spices)</a:t>
            </a:r>
          </a:p>
        </p:txBody>
      </p:sp>
      <p:sp>
        <p:nvSpPr>
          <p:cNvPr id="263" name="Shape 263"/>
          <p:cNvSpPr/>
          <p:nvPr/>
        </p:nvSpPr>
        <p:spPr>
          <a:xfrm rot="5400000">
            <a:off x="10322279" y="4616280"/>
            <a:ext cx="2185920" cy="11998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Can I transport quickly and smoothly</a:t>
            </a:r>
          </a:p>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(e.g. from boat to train to truck)</a:t>
            </a:r>
          </a:p>
        </p:txBody>
      </p:sp>
      <p:sp>
        <p:nvSpPr>
          <p:cNvPr id="264" name="Shape 264"/>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pic>
        <p:nvPicPr>
          <p:cNvPr id="265" name="Shape 265"/>
          <p:cNvPicPr preferRelativeResize="0"/>
          <p:nvPr/>
        </p:nvPicPr>
        <p:blipFill rotWithShape="1">
          <a:blip r:embed="rId17">
            <a:alphaModFix/>
          </a:blip>
          <a:srcRect/>
          <a:stretch/>
        </p:blipFill>
        <p:spPr>
          <a:xfrm>
            <a:off x="3918600" y="3032280"/>
            <a:ext cx="3735000" cy="1760399"/>
          </a:xfrm>
          <a:prstGeom prst="rect">
            <a:avLst/>
          </a:prstGeom>
          <a:noFill/>
          <a:ln>
            <a:noFill/>
          </a:ln>
        </p:spPr>
      </p:pic>
      <p:sp>
        <p:nvSpPr>
          <p:cNvPr id="266" name="Shape 266"/>
          <p:cNvSpPr/>
          <p:nvPr/>
        </p:nvSpPr>
        <p:spPr>
          <a:xfrm rot="8100000" flipH="1">
            <a:off x="6671160" y="2512440"/>
            <a:ext cx="1510920"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67" name="Shape 267"/>
          <p:cNvSpPr/>
          <p:nvPr/>
        </p:nvSpPr>
        <p:spPr>
          <a:xfrm rot="-8100000" flipH="1">
            <a:off x="3612239" y="2561759"/>
            <a:ext cx="1510920"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68" name="Shape 268"/>
          <p:cNvSpPr/>
          <p:nvPr/>
        </p:nvSpPr>
        <p:spPr>
          <a:xfrm>
            <a:off x="7323120" y="3713760"/>
            <a:ext cx="3400560" cy="132300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…in between, can be loaded and unloaded, stacked, transported efficiently over long distances, and transferred from one mode of transport to another</a:t>
            </a:r>
          </a:p>
        </p:txBody>
      </p:sp>
      <p:sp>
        <p:nvSpPr>
          <p:cNvPr id="269" name="Shape 269"/>
          <p:cNvSpPr/>
          <p:nvPr/>
        </p:nvSpPr>
        <p:spPr>
          <a:xfrm>
            <a:off x="819000" y="2367719"/>
            <a:ext cx="306683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A standard container that is loaded with virtually any goods, and stays sealed until it reaches final delivery.</a:t>
            </a:r>
          </a:p>
        </p:txBody>
      </p:sp>
      <p:sp>
        <p:nvSpPr>
          <p:cNvPr id="270" name="Shape 270"/>
          <p:cNvSpPr/>
          <p:nvPr/>
        </p:nvSpPr>
        <p:spPr>
          <a:xfrm rot="2700000">
            <a:off x="6367319" y="50392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71" name="Shape 271"/>
          <p:cNvSpPr/>
          <p:nvPr/>
        </p:nvSpPr>
        <p:spPr>
          <a:xfrm rot="-2700000">
            <a:off x="3797280" y="508932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72" name="Shape 27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Solution: Intermodal Shipping Container</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During the process of building an image Docker will step through the instructions in your Dockerfile executing each in the order specified.</a:t>
            </a:r>
            <a:br>
              <a:rPr lang="en-US" sz="2200" b="0" strike="noStrike">
                <a:solidFill>
                  <a:srgbClr val="000000"/>
                </a:solidFill>
                <a:latin typeface="Calibri"/>
                <a:ea typeface="Calibri"/>
                <a:cs typeface="Calibri"/>
                <a:sym typeface="Calibri"/>
              </a:rPr>
            </a:b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As each instruction is examined Docker will look for an existing image in its cache that it can reuse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If you do not want to use the cache at all you can use the --no-cache=true option on the docker build command.</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 next slides explain a bit more about build cache</a:t>
            </a:r>
          </a:p>
        </p:txBody>
      </p:sp>
      <p:sp>
        <p:nvSpPr>
          <p:cNvPr id="875" name="Shape 87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Build cache</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It’s important to understand when it will and will not find an image in the cache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These are the basic rules: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Starting with a base image that is already in the cache, the next instruction is compared against all child images derived from that base image to see if one of them was built using the exact same instruction. If not, the cache is invalidated.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For the ADD and COPY instructions, the contents of the file(s) in the image are examined and a checksum is calculated for each file. The last-modified and last-accessed times of the file(s) are not considered in these checksums. During the cache lookup, the checksum is compared against the checksum in the existing images. If anything has changed in the file(s), such as the contents and metadata, then the cache is invalidated.</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Aside from the ADD and COPY commands, cache checking will not look at the files in the container to determine a cache match. For example, when processing a RUN apt-get -y update command the files updated in the container will not be examined to determine if a cache hit exists. In that case just the command string itself will be used to find a match.</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600" b="1" i="0" u="none" strike="noStrike" cap="none">
                <a:solidFill>
                  <a:srgbClr val="000000"/>
                </a:solidFill>
                <a:latin typeface="Calibri"/>
                <a:ea typeface="Calibri"/>
                <a:cs typeface="Calibri"/>
                <a:sym typeface="Calibri"/>
              </a:rPr>
              <a:t>Once the cache is invalidated, all subsequent Dockerfile commands will generate new images and the cache will not be used.</a:t>
            </a:r>
          </a:p>
        </p:txBody>
      </p:sp>
      <p:sp>
        <p:nvSpPr>
          <p:cNvPr id="881" name="Shape 88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Build cache</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FROM</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Whenever possible, use current Official Repositories as the basis for your image. We recommend the Debian or ubuntu image since it’s very tightly controlled and kept minimal (currently under 150 mb), while still being a full distribution.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RUN</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As always, to make your Dockerfile more readable, understandable, and maintainable, split long or complex RUN statements on multiple lines separated with backslashes.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Apt-get</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Probably the most common use-case for RUN is an application of apt-get. The RUN apt-get command, because it installs packages, has several gotchas to look out for.</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 </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You should </a:t>
            </a:r>
            <a:r>
              <a:rPr lang="en-US" sz="1400" b="1" i="0" u="none" strike="noStrike" cap="none">
                <a:solidFill>
                  <a:srgbClr val="000000"/>
                </a:solidFill>
                <a:latin typeface="Calibri"/>
                <a:ea typeface="Calibri"/>
                <a:cs typeface="Calibri"/>
                <a:sym typeface="Calibri"/>
              </a:rPr>
              <a:t>avoid</a:t>
            </a:r>
            <a:r>
              <a:rPr lang="en-US" sz="1400" b="0" i="0" u="none" strike="noStrike" cap="none">
                <a:solidFill>
                  <a:srgbClr val="000000"/>
                </a:solidFill>
                <a:latin typeface="Calibri"/>
                <a:ea typeface="Calibri"/>
                <a:cs typeface="Calibri"/>
                <a:sym typeface="Calibri"/>
              </a:rPr>
              <a:t> RUN </a:t>
            </a:r>
            <a:r>
              <a:rPr lang="en-US" sz="1400" b="1" i="0" u="none" strike="noStrike" cap="none">
                <a:solidFill>
                  <a:srgbClr val="000000"/>
                </a:solidFill>
                <a:latin typeface="Calibri"/>
                <a:ea typeface="Calibri"/>
                <a:cs typeface="Calibri"/>
                <a:sym typeface="Calibri"/>
              </a:rPr>
              <a:t>apt-get upgrade</a:t>
            </a:r>
            <a:r>
              <a:rPr lang="en-US" sz="1400" b="0" i="0" u="none" strike="noStrike" cap="none">
                <a:solidFill>
                  <a:srgbClr val="000000"/>
                </a:solidFill>
                <a:latin typeface="Calibri"/>
                <a:ea typeface="Calibri"/>
                <a:cs typeface="Calibri"/>
                <a:sym typeface="Calibri"/>
              </a:rPr>
              <a:t> or </a:t>
            </a:r>
            <a:r>
              <a:rPr lang="en-US" sz="1400" b="1" i="0" u="none" strike="noStrike" cap="none">
                <a:solidFill>
                  <a:srgbClr val="000000"/>
                </a:solidFill>
                <a:latin typeface="Calibri"/>
                <a:ea typeface="Calibri"/>
                <a:cs typeface="Calibri"/>
                <a:sym typeface="Calibri"/>
              </a:rPr>
              <a:t>dist-upgrade</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If you know there’s a particular package, foo, that needs to be updated, use apt-get install -y foo</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Always combine RUN apt-get update with apt-get install in the same RUN statement</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Using apt-get update alone in a RUN statement causes caching issues and subsequent apt-get install instructions fail → If you run apt-get update as separate statements it will be cached and you will get old and outdated version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p:txBody>
      </p:sp>
      <p:sp>
        <p:nvSpPr>
          <p:cNvPr id="887" name="Shape 8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CMD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CMD instruction should be used to run the software contained by your image, along with any arguments.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CMD should almost always be used in the form of CMD [“executable”, “param1”, “param2”…]</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EXPOSE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EXPOSE instruction indicates the ports on which a container will listen for connections.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Consequently, you should use the common, traditional port for your application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ENV</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order to make new software easier to run, you can use ENV to update the PATH environment variable for the software your container installs.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For example, ENV PATH /usr/local/nginx/bin:$PATH will ensure that CMD [“nginx”] just works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ENV instruction is also useful for providing required environment variables specific to services you wish to containerize, such as Postgres’s PGDATA..</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Lastly, ENV can also be used to set commonly used version numbers so that version bumps are easier to maintain, as seen in the following example:</a:t>
            </a:r>
          </a:p>
        </p:txBody>
      </p:sp>
      <p:sp>
        <p:nvSpPr>
          <p:cNvPr id="893" name="Shape 893"/>
          <p:cNvSpPr txBox="1"/>
          <p:nvPr/>
        </p:nvSpPr>
        <p:spPr>
          <a:xfrm>
            <a:off x="1941119" y="5325839"/>
            <a:ext cx="6217919" cy="1058759"/>
          </a:xfrm>
          <a:prstGeom prst="rect">
            <a:avLst/>
          </a:prstGeom>
          <a:noFill/>
          <a:ln w="9525" cap="flat" cmpd="sng">
            <a:solidFill>
              <a:srgbClr val="000000"/>
            </a:solidFill>
            <a:prstDash val="solid"/>
            <a:round/>
            <a:headEnd type="none" w="med" len="med"/>
            <a:tailEnd type="none" w="med" len="med"/>
          </a:ln>
        </p:spPr>
        <p:txBody>
          <a:bodyPr lIns="90000" tIns="45000" rIns="90000" bIns="45000" anchor="t" anchorCtr="0">
            <a:noAutofit/>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ENV </a:t>
            </a:r>
            <a:r>
              <a:rPr lang="en-US" sz="1300" b="1" strike="noStrike">
                <a:solidFill>
                  <a:srgbClr val="000000"/>
                </a:solidFill>
                <a:latin typeface="Arial"/>
                <a:ea typeface="Arial"/>
                <a:cs typeface="Arial"/>
                <a:sym typeface="Arial"/>
              </a:rPr>
              <a:t>PG_MAJOR</a:t>
            </a:r>
            <a:r>
              <a:rPr lang="en-US" sz="1300" b="0" strike="noStrike">
                <a:solidFill>
                  <a:srgbClr val="000000"/>
                </a:solidFill>
                <a:latin typeface="Arial"/>
                <a:ea typeface="Arial"/>
                <a:cs typeface="Arial"/>
                <a:sym typeface="Arial"/>
              </a:rPr>
              <a:t> 9.3</a:t>
            </a:r>
          </a:p>
          <a:p>
            <a:pPr marL="0" marR="0" lvl="0" indent="0" algn="l" rtl="0">
              <a:spcBef>
                <a:spcPts val="0"/>
              </a:spcBef>
              <a:buSzPct val="25000"/>
              <a:buNone/>
            </a:pPr>
            <a:r>
              <a:rPr lang="en-US" sz="1300" b="0" strike="noStrike">
                <a:solidFill>
                  <a:srgbClr val="000000"/>
                </a:solidFill>
                <a:latin typeface="Arial"/>
                <a:ea typeface="Arial"/>
                <a:cs typeface="Arial"/>
                <a:sym typeface="Arial"/>
              </a:rPr>
              <a:t>ENV </a:t>
            </a:r>
            <a:r>
              <a:rPr lang="en-US" sz="1300" b="1" strike="noStrike">
                <a:solidFill>
                  <a:srgbClr val="000000"/>
                </a:solidFill>
                <a:latin typeface="Arial"/>
                <a:ea typeface="Arial"/>
                <a:cs typeface="Arial"/>
                <a:sym typeface="Arial"/>
              </a:rPr>
              <a:t>PG_VERSION</a:t>
            </a:r>
            <a:r>
              <a:rPr lang="en-US" sz="1300" b="0" strike="noStrike">
                <a:solidFill>
                  <a:srgbClr val="000000"/>
                </a:solidFill>
                <a:latin typeface="Arial"/>
                <a:ea typeface="Arial"/>
                <a:cs typeface="Arial"/>
                <a:sym typeface="Arial"/>
              </a:rPr>
              <a:t> 9.3.4</a:t>
            </a:r>
          </a:p>
          <a:p>
            <a:pPr marL="0" marR="0" lvl="0" indent="0" algn="l" rtl="0">
              <a:spcBef>
                <a:spcPts val="0"/>
              </a:spcBef>
              <a:buSzPct val="25000"/>
              <a:buNone/>
            </a:pPr>
            <a:r>
              <a:rPr lang="en-US" sz="1300" b="0" strike="noStrike">
                <a:solidFill>
                  <a:srgbClr val="000000"/>
                </a:solidFill>
                <a:latin typeface="Arial"/>
                <a:ea typeface="Arial"/>
                <a:cs typeface="Arial"/>
                <a:sym typeface="Arial"/>
              </a:rPr>
              <a:t>RUN curl -SL http://example.com/postgres-$</a:t>
            </a:r>
            <a:r>
              <a:rPr lang="en-US" sz="1300" b="1" strike="noStrike">
                <a:solidFill>
                  <a:srgbClr val="000000"/>
                </a:solidFill>
                <a:latin typeface="Arial"/>
                <a:ea typeface="Arial"/>
                <a:cs typeface="Arial"/>
                <a:sym typeface="Arial"/>
              </a:rPr>
              <a:t>PG_VERSION</a:t>
            </a:r>
            <a:r>
              <a:rPr lang="en-US" sz="1300" b="0" strike="noStrike">
                <a:solidFill>
                  <a:srgbClr val="000000"/>
                </a:solidFill>
                <a:latin typeface="Arial"/>
                <a:ea typeface="Arial"/>
                <a:cs typeface="Arial"/>
                <a:sym typeface="Arial"/>
              </a:rPr>
              <a:t>.tar.xz | tar -xJC /usr/src/postgress &amp;&amp; …</a:t>
            </a:r>
          </a:p>
          <a:p>
            <a:pPr marL="0" marR="0" lvl="0" indent="0" algn="l" rtl="0">
              <a:spcBef>
                <a:spcPts val="0"/>
              </a:spcBef>
              <a:buSzPct val="25000"/>
              <a:buNone/>
            </a:pPr>
            <a:r>
              <a:rPr lang="en-US" sz="1300" b="0" strike="noStrike">
                <a:solidFill>
                  <a:srgbClr val="000000"/>
                </a:solidFill>
                <a:latin typeface="Arial"/>
                <a:ea typeface="Arial"/>
                <a:cs typeface="Arial"/>
                <a:sym typeface="Arial"/>
              </a:rPr>
              <a:t>ENV PATH /usr/local/postgres-$</a:t>
            </a:r>
            <a:r>
              <a:rPr lang="en-US" sz="1300" b="1" strike="noStrike">
                <a:solidFill>
                  <a:srgbClr val="000000"/>
                </a:solidFill>
                <a:latin typeface="Arial"/>
                <a:ea typeface="Arial"/>
                <a:cs typeface="Arial"/>
                <a:sym typeface="Arial"/>
              </a:rPr>
              <a:t>PG_MAJOR</a:t>
            </a:r>
            <a:r>
              <a:rPr lang="en-US" sz="1300" b="0" strike="noStrike">
                <a:solidFill>
                  <a:srgbClr val="000000"/>
                </a:solidFill>
                <a:latin typeface="Arial"/>
                <a:ea typeface="Arial"/>
                <a:cs typeface="Arial"/>
                <a:sym typeface="Arial"/>
              </a:rPr>
              <a:t>/bin:$PATH</a:t>
            </a:r>
          </a:p>
        </p:txBody>
      </p:sp>
      <p:sp>
        <p:nvSpPr>
          <p:cNvPr id="894" name="Shape 89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ADD or COPY</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Although ADD and COPY are functionally similar, COPY is preferred.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it’s more transparent than ADD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COPY only supports the basic copying of local files into the container, while ADD has some features (like local-only tar extraction and remote URL support) that are not immediately obvious.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If you have multiple Dockerfile steps that use different files, COPY them individually, rather than all at once.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This will ensure that each step’s build cache is only invalidated on change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ENTRYPOINT</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best use for ENTRYPOINT is to set the image’s main command, allowing that image to be run as though it was that command (and then use CMD as the default flags)</a:t>
            </a:r>
          </a:p>
          <a:p>
            <a:pPr marL="1512000" marR="0" lvl="6" indent="-2165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Example:</a:t>
            </a:r>
          </a:p>
          <a:p>
            <a:pPr marL="1728000" marR="0" lvl="7" indent="-2166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ENTRYPOINT ["s3cmd"]</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CMD ["--help"]</a:t>
            </a:r>
          </a:p>
          <a:p>
            <a:pPr marL="1728000" marR="0" lvl="7" indent="-2166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Now we can run : docker run s3cmd ls s3://mybucket</a:t>
            </a:r>
            <a:br>
              <a:rPr lang="en-US" sz="1500" b="0" i="0" u="none" strike="noStrike" cap="none">
                <a:solidFill>
                  <a:srgbClr val="000000"/>
                </a:solidFill>
                <a:latin typeface="Calibri"/>
                <a:ea typeface="Calibri"/>
                <a:cs typeface="Calibri"/>
                <a:sym typeface="Calibri"/>
              </a:rPr>
            </a:br>
            <a:r>
              <a:rPr lang="en-US" sz="1500" b="0" i="0" u="none" strike="noStrike" cap="none">
                <a:solidFill>
                  <a:srgbClr val="000000"/>
                </a:solidFill>
                <a:latin typeface="Calibri"/>
                <a:ea typeface="Calibri"/>
                <a:cs typeface="Calibri"/>
                <a:sym typeface="Calibri"/>
              </a:rPr>
              <a:t> </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900" name="Shape 90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VOLUME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VOLUME instruction should be used to expose any database storage area, configuration storage or files/folders created by your docker container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You are </a:t>
            </a:r>
            <a:r>
              <a:rPr lang="en-US" sz="1500" b="1" i="0" u="none" strike="noStrike" cap="none">
                <a:solidFill>
                  <a:srgbClr val="000000"/>
                </a:solidFill>
                <a:latin typeface="Calibri"/>
                <a:ea typeface="Calibri"/>
                <a:cs typeface="Calibri"/>
                <a:sym typeface="Calibri"/>
              </a:rPr>
              <a:t>strongly</a:t>
            </a:r>
            <a:r>
              <a:rPr lang="en-US" sz="1500" b="0" i="0" u="none" strike="noStrike" cap="none">
                <a:solidFill>
                  <a:srgbClr val="000000"/>
                </a:solidFill>
                <a:latin typeface="Calibri"/>
                <a:ea typeface="Calibri"/>
                <a:cs typeface="Calibri"/>
                <a:sym typeface="Calibri"/>
              </a:rPr>
              <a:t> encouraged to use VOLUME for any mutable and/or user-serviceable parts of your image.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USER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If a service can run without privileges, use USER to change to a non-root user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Start by creating the user and group in the Dockerfile with something like:</a:t>
            </a:r>
          </a:p>
          <a:p>
            <a:pPr marL="1296000" marR="0" lvl="5" indent="-216499" algn="l" rtl="0">
              <a:lnSpc>
                <a:spcPct val="100000"/>
              </a:lnSpc>
              <a:spcBef>
                <a:spcPts val="0"/>
              </a:spcBef>
              <a:buClr>
                <a:srgbClr val="000000"/>
              </a:buClr>
              <a:buSzPct val="45000"/>
              <a:buFont typeface="Noto Sans Symbols"/>
              <a:buChar char="●"/>
            </a:pPr>
            <a:r>
              <a:rPr lang="en-US" sz="1500" b="1" i="0" u="none" strike="noStrike" cap="none">
                <a:solidFill>
                  <a:srgbClr val="000000"/>
                </a:solidFill>
                <a:latin typeface="Calibri"/>
                <a:ea typeface="Calibri"/>
                <a:cs typeface="Calibri"/>
                <a:sym typeface="Calibri"/>
              </a:rPr>
              <a:t>RUN</a:t>
            </a:r>
            <a:r>
              <a:rPr lang="en-US" sz="1500" b="0" i="0" u="none" strike="noStrike" cap="none">
                <a:solidFill>
                  <a:srgbClr val="000000"/>
                </a:solidFill>
                <a:latin typeface="Calibri"/>
                <a:ea typeface="Calibri"/>
                <a:cs typeface="Calibri"/>
                <a:sym typeface="Calibri"/>
              </a:rPr>
              <a:t> groupadd -r postgres &amp;&amp; useradd -r -g postgres postgres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You should avoid installing or using sudo since it has unpredictable TTY and signal-forwarding behavior that can cause more problems than it solves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WORKDIR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For clarity and reliability, you should always use absolute paths for your WORKDIR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use WORKDIR instead of proliferating instructions like RUN cd … &amp;&amp; do-something, which are hard to read, troubleshoot, and maintain.</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906" name="Shape 90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p:nvPr/>
        </p:nvSpPr>
        <p:spPr>
          <a:xfrm>
            <a:off x="838079" y="1267920"/>
            <a:ext cx="10515239" cy="49085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800" b="0" u="sng" strike="noStrike">
                <a:solidFill>
                  <a:schemeClr val="hlink"/>
                </a:solidFill>
                <a:latin typeface="Cabin"/>
                <a:ea typeface="Cabin"/>
                <a:cs typeface="Cabin"/>
                <a:sym typeface="Cabin"/>
                <a:hlinkClick r:id="rId3"/>
              </a:rPr>
              <a:t>www.docker.io</a:t>
            </a:r>
            <a:r>
              <a:rPr lang="en-US" sz="2800" b="0" strike="noStrike">
                <a:solidFill>
                  <a:srgbClr val="394D54"/>
                </a:solidFill>
                <a:latin typeface="Cabin"/>
                <a:ea typeface="Cabin"/>
                <a:cs typeface="Cabin"/>
                <a:sym typeface="Cabin"/>
              </a:rPr>
              <a:t>:</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Documentation</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Getting started: interactive tutorial, installation instructions, getting started guide, </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About: Introductory whitepaper: </a:t>
            </a:r>
            <a:r>
              <a:rPr lang="en-US" sz="2400" b="0" i="0" u="sng" strike="noStrike" cap="none">
                <a:solidFill>
                  <a:schemeClr val="hlink"/>
                </a:solidFill>
                <a:latin typeface="Cabin"/>
                <a:ea typeface="Cabin"/>
                <a:cs typeface="Cabin"/>
                <a:sym typeface="Cabin"/>
                <a:hlinkClick r:id="rId4"/>
              </a:rPr>
              <a:t>http://www.docker.io/the-whole-story/</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Github: dotcloud/docker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IRC: freenode/#docker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Google groups: groups.google.com/forum/#!forum/docker-user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Twitter: follow @docker</a:t>
            </a:r>
          </a:p>
          <a:p>
            <a:pPr marL="2286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Meetups: Scheduled for Boston, San Francisco, Austin, London, Paris, Boulder…and Nairobi. https://www.docker.io/meetups/</a:t>
            </a:r>
          </a:p>
        </p:txBody>
      </p:sp>
      <p:sp>
        <p:nvSpPr>
          <p:cNvPr id="912" name="Shape 91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Want to learn more?</a:t>
            </a: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Shape 917"/>
          <p:cNvPicPr preferRelativeResize="0"/>
          <p:nvPr/>
        </p:nvPicPr>
        <p:blipFill rotWithShape="1">
          <a:blip r:embed="rId3">
            <a:alphaModFix/>
          </a:blip>
          <a:srcRect/>
          <a:stretch/>
        </p:blipFill>
        <p:spPr>
          <a:xfrm>
            <a:off x="1969200" y="378360"/>
            <a:ext cx="7562160" cy="5852880"/>
          </a:xfrm>
          <a:prstGeom prst="rect">
            <a:avLst/>
          </a:prstGeom>
          <a:noFill/>
          <a:ln>
            <a:noFill/>
          </a:ln>
        </p:spPr>
      </p:pic>
      <p:sp>
        <p:nvSpPr>
          <p:cNvPr id="918" name="Shape 918"/>
          <p:cNvSpPr txBox="1"/>
          <p:nvPr/>
        </p:nvSpPr>
        <p:spPr>
          <a:xfrm>
            <a:off x="1290600" y="3844080"/>
            <a:ext cx="9143639" cy="2387159"/>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SzPct val="25000"/>
              <a:buNone/>
            </a:pPr>
            <a:r>
              <a:rPr lang="en-US" sz="6000" b="0" strike="noStrike">
                <a:solidFill>
                  <a:srgbClr val="394D54"/>
                </a:solidFill>
                <a:latin typeface="Cabin"/>
                <a:ea typeface="Cabin"/>
                <a:cs typeface="Cabin"/>
                <a:sym typeface="Cabin"/>
              </a:rPr>
              <a:t>www.docker.io</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p:nvPr/>
        </p:nvSpPr>
        <p:spPr>
          <a:xfrm>
            <a:off x="555479" y="4115880"/>
            <a:ext cx="1078812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sp>
        <p:nvSpPr>
          <p:cNvPr id="278" name="Shape 278"/>
          <p:cNvSpPr/>
          <p:nvPr/>
        </p:nvSpPr>
        <p:spPr>
          <a:xfrm>
            <a:off x="1216079" y="1436400"/>
            <a:ext cx="14230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Static website</a:t>
            </a:r>
          </a:p>
        </p:txBody>
      </p:sp>
      <p:sp>
        <p:nvSpPr>
          <p:cNvPr id="279" name="Shape 279"/>
          <p:cNvSpPr/>
          <p:nvPr/>
        </p:nvSpPr>
        <p:spPr>
          <a:xfrm>
            <a:off x="5166719" y="1465559"/>
            <a:ext cx="14446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Web frontend </a:t>
            </a:r>
          </a:p>
        </p:txBody>
      </p:sp>
      <p:sp>
        <p:nvSpPr>
          <p:cNvPr id="280" name="Shape 280"/>
          <p:cNvSpPr/>
          <p:nvPr/>
        </p:nvSpPr>
        <p:spPr>
          <a:xfrm>
            <a:off x="3439080" y="1461240"/>
            <a:ext cx="87156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User DB</a:t>
            </a:r>
          </a:p>
        </p:txBody>
      </p:sp>
      <p:sp>
        <p:nvSpPr>
          <p:cNvPr id="281" name="Shape 281"/>
          <p:cNvSpPr/>
          <p:nvPr/>
        </p:nvSpPr>
        <p:spPr>
          <a:xfrm>
            <a:off x="7381439" y="1454759"/>
            <a:ext cx="6922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Queue</a:t>
            </a:r>
          </a:p>
        </p:txBody>
      </p:sp>
      <p:sp>
        <p:nvSpPr>
          <p:cNvPr id="282" name="Shape 282"/>
          <p:cNvSpPr/>
          <p:nvPr/>
        </p:nvSpPr>
        <p:spPr>
          <a:xfrm>
            <a:off x="8885160" y="1380600"/>
            <a:ext cx="130752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Analytics DB</a:t>
            </a:r>
          </a:p>
        </p:txBody>
      </p:sp>
      <p:sp>
        <p:nvSpPr>
          <p:cNvPr id="283" name="Shape 283"/>
          <p:cNvSpPr/>
          <p:nvPr/>
        </p:nvSpPr>
        <p:spPr>
          <a:xfrm>
            <a:off x="1482479" y="6236639"/>
            <a:ext cx="1231559"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Development VM</a:t>
            </a:r>
          </a:p>
        </p:txBody>
      </p:sp>
      <p:sp>
        <p:nvSpPr>
          <p:cNvPr id="284" name="Shape 284"/>
          <p:cNvSpPr/>
          <p:nvPr/>
        </p:nvSpPr>
        <p:spPr>
          <a:xfrm>
            <a:off x="3282119" y="6252480"/>
            <a:ext cx="9133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QA server</a:t>
            </a:r>
          </a:p>
        </p:txBody>
      </p:sp>
      <p:sp>
        <p:nvSpPr>
          <p:cNvPr id="285" name="Shape 285"/>
          <p:cNvSpPr/>
          <p:nvPr/>
        </p:nvSpPr>
        <p:spPr>
          <a:xfrm>
            <a:off x="6362280" y="6267960"/>
            <a:ext cx="114732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Public Cloud</a:t>
            </a:r>
          </a:p>
        </p:txBody>
      </p:sp>
      <p:sp>
        <p:nvSpPr>
          <p:cNvPr id="286" name="Shape 286"/>
          <p:cNvSpPr/>
          <p:nvPr/>
        </p:nvSpPr>
        <p:spPr>
          <a:xfrm>
            <a:off x="9282960" y="6227280"/>
            <a:ext cx="1531799"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Contributor’s laptop</a:t>
            </a:r>
          </a:p>
        </p:txBody>
      </p:sp>
      <p:sp>
        <p:nvSpPr>
          <p:cNvPr id="287" name="Shape 287"/>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88" name="Shape 288"/>
          <p:cNvSpPr/>
          <p:nvPr/>
        </p:nvSpPr>
        <p:spPr>
          <a:xfrm rot="-5400000">
            <a:off x="-713520" y="2254320"/>
            <a:ext cx="2185920" cy="36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Stacks</a:t>
            </a:r>
          </a:p>
        </p:txBody>
      </p:sp>
      <p:sp>
        <p:nvSpPr>
          <p:cNvPr id="289" name="Shape 289"/>
          <p:cNvSpPr/>
          <p:nvPr/>
        </p:nvSpPr>
        <p:spPr>
          <a:xfrm rot="-5400000">
            <a:off x="-612000" y="476568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hardware environments</a:t>
            </a:r>
          </a:p>
        </p:txBody>
      </p:sp>
      <p:sp>
        <p:nvSpPr>
          <p:cNvPr id="290" name="Shape 290"/>
          <p:cNvSpPr/>
          <p:nvPr/>
        </p:nvSpPr>
        <p:spPr>
          <a:xfrm>
            <a:off x="7778160" y="6236639"/>
            <a:ext cx="1579680"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Production Cluster</a:t>
            </a:r>
          </a:p>
        </p:txBody>
      </p:sp>
      <p:pic>
        <p:nvPicPr>
          <p:cNvPr id="291" name="Shape 291"/>
          <p:cNvPicPr preferRelativeResize="0"/>
          <p:nvPr/>
        </p:nvPicPr>
        <p:blipFill rotWithShape="1">
          <a:blip r:embed="rId3">
            <a:alphaModFix/>
          </a:blip>
          <a:srcRect/>
          <a:stretch/>
        </p:blipFill>
        <p:spPr>
          <a:xfrm>
            <a:off x="3180600" y="5533200"/>
            <a:ext cx="1077119" cy="692279"/>
          </a:xfrm>
          <a:prstGeom prst="rect">
            <a:avLst/>
          </a:prstGeom>
          <a:noFill/>
          <a:ln>
            <a:noFill/>
          </a:ln>
        </p:spPr>
      </p:pic>
      <p:sp>
        <p:nvSpPr>
          <p:cNvPr id="292" name="Shape 292"/>
          <p:cNvSpPr/>
          <p:nvPr/>
        </p:nvSpPr>
        <p:spPr>
          <a:xfrm>
            <a:off x="4341960" y="6252480"/>
            <a:ext cx="1814760"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Customer Data Center</a:t>
            </a:r>
          </a:p>
        </p:txBody>
      </p:sp>
      <p:pic>
        <p:nvPicPr>
          <p:cNvPr id="293" name="Shape 293"/>
          <p:cNvPicPr preferRelativeResize="0"/>
          <p:nvPr/>
        </p:nvPicPr>
        <p:blipFill rotWithShape="1">
          <a:blip r:embed="rId4">
            <a:alphaModFix/>
          </a:blip>
          <a:srcRect/>
          <a:stretch/>
        </p:blipFill>
        <p:spPr>
          <a:xfrm>
            <a:off x="1770119" y="5674680"/>
            <a:ext cx="677520" cy="408959"/>
          </a:xfrm>
          <a:prstGeom prst="rect">
            <a:avLst/>
          </a:prstGeom>
          <a:noFill/>
          <a:ln>
            <a:noFill/>
          </a:ln>
        </p:spPr>
      </p:pic>
      <p:pic>
        <p:nvPicPr>
          <p:cNvPr id="294" name="Shape 294"/>
          <p:cNvPicPr preferRelativeResize="0"/>
          <p:nvPr/>
        </p:nvPicPr>
        <p:blipFill rotWithShape="1">
          <a:blip r:embed="rId5">
            <a:alphaModFix/>
          </a:blip>
          <a:srcRect/>
          <a:stretch/>
        </p:blipFill>
        <p:spPr>
          <a:xfrm>
            <a:off x="9813960" y="5717160"/>
            <a:ext cx="409319" cy="324720"/>
          </a:xfrm>
          <a:prstGeom prst="rect">
            <a:avLst/>
          </a:prstGeom>
          <a:noFill/>
          <a:ln>
            <a:noFill/>
          </a:ln>
        </p:spPr>
      </p:pic>
      <p:pic>
        <p:nvPicPr>
          <p:cNvPr id="295" name="Shape 295"/>
          <p:cNvPicPr preferRelativeResize="0"/>
          <p:nvPr/>
        </p:nvPicPr>
        <p:blipFill rotWithShape="1">
          <a:blip r:embed="rId6">
            <a:alphaModFix/>
          </a:blip>
          <a:srcRect/>
          <a:stretch/>
        </p:blipFill>
        <p:spPr>
          <a:xfrm>
            <a:off x="4991039" y="5559839"/>
            <a:ext cx="831959" cy="638640"/>
          </a:xfrm>
          <a:prstGeom prst="rect">
            <a:avLst/>
          </a:prstGeom>
          <a:noFill/>
          <a:ln>
            <a:noFill/>
          </a:ln>
        </p:spPr>
      </p:pic>
      <p:pic>
        <p:nvPicPr>
          <p:cNvPr id="296" name="Shape 296"/>
          <p:cNvPicPr preferRelativeResize="0"/>
          <p:nvPr/>
        </p:nvPicPr>
        <p:blipFill rotWithShape="1">
          <a:blip r:embed="rId7">
            <a:alphaModFix/>
          </a:blip>
          <a:srcRect/>
          <a:stretch/>
        </p:blipFill>
        <p:spPr>
          <a:xfrm>
            <a:off x="8290800" y="5394960"/>
            <a:ext cx="542160" cy="745200"/>
          </a:xfrm>
          <a:prstGeom prst="rect">
            <a:avLst/>
          </a:prstGeom>
          <a:noFill/>
          <a:ln>
            <a:noFill/>
          </a:ln>
        </p:spPr>
      </p:pic>
      <p:pic>
        <p:nvPicPr>
          <p:cNvPr id="297" name="Shape 297"/>
          <p:cNvPicPr preferRelativeResize="0"/>
          <p:nvPr/>
        </p:nvPicPr>
        <p:blipFill rotWithShape="1">
          <a:blip r:embed="rId8">
            <a:alphaModFix/>
          </a:blip>
          <a:srcRect/>
          <a:stretch/>
        </p:blipFill>
        <p:spPr>
          <a:xfrm>
            <a:off x="6555960" y="5460119"/>
            <a:ext cx="1392479" cy="838440"/>
          </a:xfrm>
          <a:prstGeom prst="rect">
            <a:avLst/>
          </a:prstGeom>
          <a:noFill/>
          <a:ln>
            <a:noFill/>
          </a:ln>
        </p:spPr>
      </p:pic>
      <p:sp>
        <p:nvSpPr>
          <p:cNvPr id="298" name="Shape 298"/>
          <p:cNvSpPr/>
          <p:nvPr/>
        </p:nvSpPr>
        <p:spPr>
          <a:xfrm>
            <a:off x="6763320" y="1508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299" name="Shape 299"/>
          <p:cNvSpPr/>
          <p:nvPr/>
        </p:nvSpPr>
        <p:spPr>
          <a:xfrm>
            <a:off x="6368039" y="1895400"/>
            <a:ext cx="171359" cy="95039"/>
          </a:xfrm>
          <a:custGeom>
            <a:avLst/>
            <a:gdLst/>
            <a:ahLst/>
            <a:cxnLst/>
            <a:rect l="0" t="0" r="0" b="0"/>
            <a:pathLst>
              <a:path w="120000" h="120000" extrusionOk="0">
                <a:moveTo>
                  <a:pt x="0" y="0"/>
                </a:moveTo>
                <a:lnTo>
                  <a:pt x="119999" y="0"/>
                </a:lnTo>
                <a:lnTo>
                  <a:pt x="119999" y="120000"/>
                </a:lnTo>
                <a:lnTo>
                  <a:pt x="0" y="120000"/>
                </a:lnTo>
                <a:lnTo>
                  <a:pt x="0" y="0"/>
                </a:lnTo>
                <a:close/>
              </a:path>
            </a:pathLst>
          </a:custGeom>
          <a:noFill/>
          <a:ln>
            <a:noFill/>
          </a:ln>
        </p:spPr>
      </p:sp>
      <p:sp>
        <p:nvSpPr>
          <p:cNvPr id="300" name="Shape 300"/>
          <p:cNvSpPr/>
          <p:nvPr/>
        </p:nvSpPr>
        <p:spPr>
          <a:xfrm>
            <a:off x="6763320" y="1778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301" name="Shape 301"/>
          <p:cNvSpPr/>
          <p:nvPr/>
        </p:nvSpPr>
        <p:spPr>
          <a:xfrm>
            <a:off x="928440" y="1371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02" name="Shape 302"/>
          <p:cNvSpPr/>
          <p:nvPr/>
        </p:nvSpPr>
        <p:spPr>
          <a:xfrm>
            <a:off x="1003679" y="1506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03" name="Shape 303"/>
          <p:cNvSpPr/>
          <p:nvPr/>
        </p:nvSpPr>
        <p:spPr>
          <a:xfrm>
            <a:off x="853920" y="1506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4" name="Shape 304"/>
          <p:cNvSpPr/>
          <p:nvPr/>
        </p:nvSpPr>
        <p:spPr>
          <a:xfrm>
            <a:off x="3151800" y="14313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5" name="Shape 305"/>
          <p:cNvSpPr/>
          <p:nvPr/>
        </p:nvSpPr>
        <p:spPr>
          <a:xfrm>
            <a:off x="3002400" y="14313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06" name="Shape 306"/>
          <p:cNvSpPr/>
          <p:nvPr/>
        </p:nvSpPr>
        <p:spPr>
          <a:xfrm>
            <a:off x="3076559" y="1566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07" name="Shape 307"/>
          <p:cNvSpPr/>
          <p:nvPr/>
        </p:nvSpPr>
        <p:spPr>
          <a:xfrm>
            <a:off x="8451720" y="15616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8" name="Shape 308"/>
          <p:cNvSpPr/>
          <p:nvPr/>
        </p:nvSpPr>
        <p:spPr>
          <a:xfrm>
            <a:off x="8374679" y="14104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09" name="Shape 309"/>
          <p:cNvSpPr/>
          <p:nvPr/>
        </p:nvSpPr>
        <p:spPr>
          <a:xfrm>
            <a:off x="8300160" y="15454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0" name="Shape 310"/>
          <p:cNvSpPr/>
          <p:nvPr/>
        </p:nvSpPr>
        <p:spPr>
          <a:xfrm>
            <a:off x="7152479" y="1404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1" name="Shape 311"/>
          <p:cNvSpPr/>
          <p:nvPr/>
        </p:nvSpPr>
        <p:spPr>
          <a:xfrm>
            <a:off x="7003079" y="1404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12" name="Shape 312"/>
          <p:cNvSpPr/>
          <p:nvPr/>
        </p:nvSpPr>
        <p:spPr>
          <a:xfrm>
            <a:off x="7077239" y="1539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13" name="Shape 313"/>
          <p:cNvSpPr/>
          <p:nvPr/>
        </p:nvSpPr>
        <p:spPr>
          <a:xfrm>
            <a:off x="7152479" y="167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4" name="Shape 314"/>
          <p:cNvSpPr/>
          <p:nvPr/>
        </p:nvSpPr>
        <p:spPr>
          <a:xfrm>
            <a:off x="7003079" y="167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5" name="Shape 315"/>
          <p:cNvSpPr/>
          <p:nvPr/>
        </p:nvSpPr>
        <p:spPr>
          <a:xfrm>
            <a:off x="4685400" y="1444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16" name="Shape 316"/>
          <p:cNvSpPr/>
          <p:nvPr/>
        </p:nvSpPr>
        <p:spPr>
          <a:xfrm>
            <a:off x="4834800" y="1444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17" name="Shape 317"/>
          <p:cNvSpPr/>
          <p:nvPr/>
        </p:nvSpPr>
        <p:spPr>
          <a:xfrm>
            <a:off x="4760639" y="1579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8" name="Shape 318"/>
          <p:cNvSpPr/>
          <p:nvPr/>
        </p:nvSpPr>
        <p:spPr>
          <a:xfrm>
            <a:off x="4610880" y="1579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9" name="Shape 319"/>
          <p:cNvSpPr/>
          <p:nvPr/>
        </p:nvSpPr>
        <p:spPr>
          <a:xfrm rot="5400000">
            <a:off x="10428480" y="184716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Do services and apps interact appropriately?</a:t>
            </a:r>
          </a:p>
        </p:txBody>
      </p:sp>
      <p:sp>
        <p:nvSpPr>
          <p:cNvPr id="320" name="Shape 320"/>
          <p:cNvSpPr/>
          <p:nvPr/>
        </p:nvSpPr>
        <p:spPr>
          <a:xfrm rot="5400000">
            <a:off x="10552319" y="5158079"/>
            <a:ext cx="2185920" cy="64583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Can I migrate smoothly and quickly</a:t>
            </a:r>
          </a:p>
        </p:txBody>
      </p:sp>
      <p:pic>
        <p:nvPicPr>
          <p:cNvPr id="321" name="Shape 321"/>
          <p:cNvPicPr preferRelativeResize="0"/>
          <p:nvPr/>
        </p:nvPicPr>
        <p:blipFill rotWithShape="1">
          <a:blip r:embed="rId9">
            <a:alphaModFix/>
          </a:blip>
          <a:srcRect/>
          <a:stretch/>
        </p:blipFill>
        <p:spPr>
          <a:xfrm>
            <a:off x="3918600" y="3032280"/>
            <a:ext cx="3735000" cy="1760399"/>
          </a:xfrm>
          <a:prstGeom prst="rect">
            <a:avLst/>
          </a:prstGeom>
          <a:noFill/>
          <a:ln>
            <a:noFill/>
          </a:ln>
        </p:spPr>
      </p:pic>
      <p:sp>
        <p:nvSpPr>
          <p:cNvPr id="322" name="Shape 322"/>
          <p:cNvSpPr/>
          <p:nvPr/>
        </p:nvSpPr>
        <p:spPr>
          <a:xfrm>
            <a:off x="7667639" y="4211280"/>
            <a:ext cx="346031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…that  can be manipulated using standard operations and run consistently on virtually any hardware platform </a:t>
            </a:r>
          </a:p>
        </p:txBody>
      </p:sp>
      <p:sp>
        <p:nvSpPr>
          <p:cNvPr id="323" name="Shape 323"/>
          <p:cNvSpPr/>
          <p:nvPr/>
        </p:nvSpPr>
        <p:spPr>
          <a:xfrm>
            <a:off x="847800" y="2585159"/>
            <a:ext cx="300383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An engine that enables any payload to be encapsulated as a lightweight, portable, self-sufficient  container…</a:t>
            </a:r>
          </a:p>
        </p:txBody>
      </p:sp>
      <p:sp>
        <p:nvSpPr>
          <p:cNvPr id="324" name="Shape 324"/>
          <p:cNvSpPr/>
          <p:nvPr/>
        </p:nvSpPr>
        <p:spPr>
          <a:xfrm rot="-2700000">
            <a:off x="6073200" y="23284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5" name="Shape 325"/>
          <p:cNvSpPr/>
          <p:nvPr/>
        </p:nvSpPr>
        <p:spPr>
          <a:xfrm rot="2700000">
            <a:off x="3203639" y="23320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pic>
        <p:nvPicPr>
          <p:cNvPr id="326" name="Shape 326"/>
          <p:cNvPicPr preferRelativeResize="0"/>
          <p:nvPr/>
        </p:nvPicPr>
        <p:blipFill rotWithShape="1">
          <a:blip r:embed="rId10">
            <a:alphaModFix/>
          </a:blip>
          <a:srcRect/>
          <a:stretch/>
        </p:blipFill>
        <p:spPr>
          <a:xfrm>
            <a:off x="3906000" y="2999159"/>
            <a:ext cx="3761999" cy="1780920"/>
          </a:xfrm>
          <a:prstGeom prst="rect">
            <a:avLst/>
          </a:prstGeom>
          <a:noFill/>
          <a:ln>
            <a:noFill/>
          </a:ln>
        </p:spPr>
      </p:pic>
      <p:sp>
        <p:nvSpPr>
          <p:cNvPr id="327" name="Shape 327"/>
          <p:cNvSpPr/>
          <p:nvPr/>
        </p:nvSpPr>
        <p:spPr>
          <a:xfrm rot="-2700000">
            <a:off x="3098519" y="508284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8" name="Shape 328"/>
          <p:cNvSpPr/>
          <p:nvPr/>
        </p:nvSpPr>
        <p:spPr>
          <a:xfrm rot="2700000">
            <a:off x="6096239" y="491976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9" name="Shape 32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is a shipping container system for code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aphicFrame>
        <p:nvGraphicFramePr>
          <p:cNvPr id="334" name="Shape 334"/>
          <p:cNvGraphicFramePr/>
          <p:nvPr/>
        </p:nvGraphicFramePr>
        <p:xfrm>
          <a:off x="1771559" y="1247759"/>
          <a:ext cx="7791175" cy="45864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Static website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Web frontend </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Background workers</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User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Analytics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Queue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65520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Development VM</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QA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Single Prod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Onsite Cluster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Public Cloud</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Contributor’s laptop</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Customer Servers</a:t>
                      </a:r>
                    </a:p>
                  </a:txBody>
                  <a:tcPr marL="17275" marR="1727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r>
            </a:tbl>
          </a:graphicData>
        </a:graphic>
      </p:graphicFrame>
      <p:sp>
        <p:nvSpPr>
          <p:cNvPr id="335" name="Shape 335"/>
          <p:cNvSpPr/>
          <p:nvPr/>
        </p:nvSpPr>
        <p:spPr>
          <a:xfrm>
            <a:off x="1454759" y="139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36" name="Shape 336"/>
          <p:cNvSpPr/>
          <p:nvPr/>
        </p:nvSpPr>
        <p:spPr>
          <a:xfrm>
            <a:off x="15296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37" name="Shape 337"/>
          <p:cNvSpPr/>
          <p:nvPr/>
        </p:nvSpPr>
        <p:spPr>
          <a:xfrm>
            <a:off x="13802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38" name="Shape 338"/>
          <p:cNvSpPr/>
          <p:nvPr/>
        </p:nvSpPr>
        <p:spPr>
          <a:xfrm>
            <a:off x="13964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39" name="Shape 339"/>
          <p:cNvSpPr/>
          <p:nvPr/>
        </p:nvSpPr>
        <p:spPr>
          <a:xfrm>
            <a:off x="15458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40" name="Shape 340"/>
          <p:cNvSpPr/>
          <p:nvPr/>
        </p:nvSpPr>
        <p:spPr>
          <a:xfrm>
            <a:off x="14713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41" name="Shape 341"/>
          <p:cNvSpPr/>
          <p:nvPr/>
        </p:nvSpPr>
        <p:spPr>
          <a:xfrm>
            <a:off x="13219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2" name="Shape 342"/>
          <p:cNvSpPr/>
          <p:nvPr/>
        </p:nvSpPr>
        <p:spPr>
          <a:xfrm>
            <a:off x="1403279" y="266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3" name="Shape 343"/>
          <p:cNvSpPr/>
          <p:nvPr/>
        </p:nvSpPr>
        <p:spPr>
          <a:xfrm>
            <a:off x="13284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44" name="Shape 344"/>
          <p:cNvSpPr/>
          <p:nvPr/>
        </p:nvSpPr>
        <p:spPr>
          <a:xfrm>
            <a:off x="14778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45" name="Shape 345"/>
          <p:cNvSpPr/>
          <p:nvPr/>
        </p:nvSpPr>
        <p:spPr>
          <a:xfrm>
            <a:off x="1403279" y="293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46" name="Shape 346"/>
          <p:cNvSpPr/>
          <p:nvPr/>
        </p:nvSpPr>
        <p:spPr>
          <a:xfrm>
            <a:off x="15004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7" name="Shape 347"/>
          <p:cNvSpPr/>
          <p:nvPr/>
        </p:nvSpPr>
        <p:spPr>
          <a:xfrm>
            <a:off x="13510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48" name="Shape 348"/>
          <p:cNvSpPr/>
          <p:nvPr/>
        </p:nvSpPr>
        <p:spPr>
          <a:xfrm>
            <a:off x="1425600" y="4764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49" name="Shape 349"/>
          <p:cNvSpPr/>
          <p:nvPr/>
        </p:nvSpPr>
        <p:spPr>
          <a:xfrm>
            <a:off x="15004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50" name="Shape 350"/>
          <p:cNvSpPr/>
          <p:nvPr/>
        </p:nvSpPr>
        <p:spPr>
          <a:xfrm>
            <a:off x="13510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1" name="Shape 351"/>
          <p:cNvSpPr/>
          <p:nvPr/>
        </p:nvSpPr>
        <p:spPr>
          <a:xfrm>
            <a:off x="1393559" y="396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2" name="Shape 352"/>
          <p:cNvSpPr/>
          <p:nvPr/>
        </p:nvSpPr>
        <p:spPr>
          <a:xfrm>
            <a:off x="1468079" y="4103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53" name="Shape 353"/>
          <p:cNvSpPr/>
          <p:nvPr/>
        </p:nvSpPr>
        <p:spPr>
          <a:xfrm>
            <a:off x="1393559" y="423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54" name="Shape 354"/>
          <p:cNvSpPr/>
          <p:nvPr/>
        </p:nvSpPr>
        <p:spPr>
          <a:xfrm>
            <a:off x="14907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5" name="Shape 355"/>
          <p:cNvSpPr/>
          <p:nvPr/>
        </p:nvSpPr>
        <p:spPr>
          <a:xfrm>
            <a:off x="13413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56" name="Shape 356"/>
          <p:cNvSpPr/>
          <p:nvPr/>
        </p:nvSpPr>
        <p:spPr>
          <a:xfrm>
            <a:off x="1415879" y="3529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pic>
        <p:nvPicPr>
          <p:cNvPr id="357" name="Shape 357"/>
          <p:cNvPicPr preferRelativeResize="0"/>
          <p:nvPr/>
        </p:nvPicPr>
        <p:blipFill rotWithShape="1">
          <a:blip r:embed="rId3">
            <a:alphaModFix/>
          </a:blip>
          <a:srcRect/>
          <a:stretch/>
        </p:blipFill>
        <p:spPr>
          <a:xfrm>
            <a:off x="3612960" y="5981760"/>
            <a:ext cx="677520" cy="408959"/>
          </a:xfrm>
          <a:prstGeom prst="rect">
            <a:avLst/>
          </a:prstGeom>
          <a:noFill/>
          <a:ln>
            <a:noFill/>
          </a:ln>
        </p:spPr>
      </p:pic>
      <p:pic>
        <p:nvPicPr>
          <p:cNvPr id="358" name="Shape 358"/>
          <p:cNvPicPr preferRelativeResize="0"/>
          <p:nvPr/>
        </p:nvPicPr>
        <p:blipFill rotWithShape="1">
          <a:blip r:embed="rId4">
            <a:alphaModFix/>
          </a:blip>
          <a:srcRect/>
          <a:stretch/>
        </p:blipFill>
        <p:spPr>
          <a:xfrm>
            <a:off x="5327639" y="5883480"/>
            <a:ext cx="697319" cy="447839"/>
          </a:xfrm>
          <a:prstGeom prst="rect">
            <a:avLst/>
          </a:prstGeom>
          <a:noFill/>
          <a:ln>
            <a:noFill/>
          </a:ln>
        </p:spPr>
      </p:pic>
      <p:pic>
        <p:nvPicPr>
          <p:cNvPr id="359" name="Shape 359"/>
          <p:cNvPicPr preferRelativeResize="0"/>
          <p:nvPr/>
        </p:nvPicPr>
        <p:blipFill/>
        <p:spPr>
          <a:xfrm>
            <a:off x="4564800" y="5892839"/>
            <a:ext cx="478800" cy="649440"/>
          </a:xfrm>
          <a:prstGeom prst="rect">
            <a:avLst/>
          </a:prstGeom>
          <a:solidFill>
            <a:srgbClr val="FFFFFF"/>
          </a:solidFill>
          <a:ln>
            <a:noFill/>
          </a:ln>
        </p:spPr>
      </p:pic>
      <p:pic>
        <p:nvPicPr>
          <p:cNvPr id="360" name="Shape 360"/>
          <p:cNvPicPr preferRelativeResize="0"/>
          <p:nvPr/>
        </p:nvPicPr>
        <p:blipFill rotWithShape="1">
          <a:blip r:embed="rId5">
            <a:alphaModFix/>
          </a:blip>
          <a:srcRect/>
          <a:stretch/>
        </p:blipFill>
        <p:spPr>
          <a:xfrm>
            <a:off x="6249960" y="5921280"/>
            <a:ext cx="596520" cy="820439"/>
          </a:xfrm>
          <a:prstGeom prst="rect">
            <a:avLst/>
          </a:prstGeom>
          <a:noFill/>
          <a:ln>
            <a:noFill/>
          </a:ln>
        </p:spPr>
      </p:pic>
      <p:pic>
        <p:nvPicPr>
          <p:cNvPr id="361" name="Shape 361"/>
          <p:cNvPicPr preferRelativeResize="0"/>
          <p:nvPr/>
        </p:nvPicPr>
        <p:blipFill rotWithShape="1">
          <a:blip r:embed="rId6">
            <a:alphaModFix/>
          </a:blip>
          <a:srcRect/>
          <a:stretch/>
        </p:blipFill>
        <p:spPr>
          <a:xfrm>
            <a:off x="7004520" y="6060960"/>
            <a:ext cx="841320" cy="506520"/>
          </a:xfrm>
          <a:prstGeom prst="rect">
            <a:avLst/>
          </a:prstGeom>
          <a:noFill/>
          <a:ln>
            <a:noFill/>
          </a:ln>
        </p:spPr>
      </p:pic>
      <p:pic>
        <p:nvPicPr>
          <p:cNvPr id="362" name="Shape 362"/>
          <p:cNvPicPr preferRelativeResize="0"/>
          <p:nvPr/>
        </p:nvPicPr>
        <p:blipFill rotWithShape="1">
          <a:blip r:embed="rId7">
            <a:alphaModFix/>
          </a:blip>
          <a:srcRect/>
          <a:stretch/>
        </p:blipFill>
        <p:spPr>
          <a:xfrm>
            <a:off x="8033400" y="6108839"/>
            <a:ext cx="559440" cy="445320"/>
          </a:xfrm>
          <a:prstGeom prst="rect">
            <a:avLst/>
          </a:prstGeom>
          <a:noFill/>
          <a:ln>
            <a:noFill/>
          </a:ln>
        </p:spPr>
      </p:pic>
      <p:pic>
        <p:nvPicPr>
          <p:cNvPr id="363" name="Shape 363"/>
          <p:cNvPicPr preferRelativeResize="0"/>
          <p:nvPr/>
        </p:nvPicPr>
        <p:blipFill/>
        <p:spPr>
          <a:xfrm>
            <a:off x="8825760" y="5966639"/>
            <a:ext cx="478800" cy="649440"/>
          </a:xfrm>
          <a:prstGeom prst="rect">
            <a:avLst/>
          </a:prstGeom>
          <a:solidFill>
            <a:srgbClr val="FFFFFF"/>
          </a:solidFill>
          <a:ln>
            <a:noFill/>
          </a:ln>
        </p:spPr>
      </p:pic>
      <p:pic>
        <p:nvPicPr>
          <p:cNvPr id="364" name="Shape 364"/>
          <p:cNvPicPr preferRelativeResize="0"/>
          <p:nvPr/>
        </p:nvPicPr>
        <p:blipFill/>
        <p:spPr>
          <a:xfrm>
            <a:off x="8939160" y="5966639"/>
            <a:ext cx="478800" cy="649440"/>
          </a:xfrm>
          <a:prstGeom prst="rect">
            <a:avLst/>
          </a:prstGeom>
          <a:solidFill>
            <a:srgbClr val="FFFFFF"/>
          </a:solidFill>
          <a:ln>
            <a:noFill/>
          </a:ln>
        </p:spPr>
      </p:pic>
      <p:pic>
        <p:nvPicPr>
          <p:cNvPr id="365" name="Shape 365"/>
          <p:cNvPicPr preferRelativeResize="0"/>
          <p:nvPr/>
        </p:nvPicPr>
        <p:blipFill/>
        <p:spPr>
          <a:xfrm>
            <a:off x="9065520" y="5971319"/>
            <a:ext cx="478800" cy="649440"/>
          </a:xfrm>
          <a:prstGeom prst="rect">
            <a:avLst/>
          </a:prstGeom>
          <a:solidFill>
            <a:srgbClr val="FFFFFF"/>
          </a:solidFill>
          <a:ln>
            <a:noFill/>
          </a:ln>
        </p:spPr>
      </p:pic>
      <p:sp>
        <p:nvSpPr>
          <p:cNvPr id="366" name="Shape 366"/>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pic>
        <p:nvPicPr>
          <p:cNvPr id="367" name="Shape 367"/>
          <p:cNvPicPr preferRelativeResize="0"/>
          <p:nvPr/>
        </p:nvPicPr>
        <p:blipFill rotWithShape="1">
          <a:blip r:embed="rId8">
            <a:alphaModFix/>
          </a:blip>
          <a:srcRect/>
          <a:stretch/>
        </p:blipFill>
        <p:spPr>
          <a:xfrm>
            <a:off x="3565080" y="1441800"/>
            <a:ext cx="806399" cy="390599"/>
          </a:xfrm>
          <a:prstGeom prst="rect">
            <a:avLst/>
          </a:prstGeom>
          <a:noFill/>
          <a:ln>
            <a:noFill/>
          </a:ln>
        </p:spPr>
      </p:pic>
      <p:pic>
        <p:nvPicPr>
          <p:cNvPr id="368" name="Shape 368"/>
          <p:cNvPicPr preferRelativeResize="0"/>
          <p:nvPr/>
        </p:nvPicPr>
        <p:blipFill rotWithShape="1">
          <a:blip r:embed="rId8">
            <a:alphaModFix/>
          </a:blip>
          <a:srcRect/>
          <a:stretch/>
        </p:blipFill>
        <p:spPr>
          <a:xfrm>
            <a:off x="4428360" y="1441800"/>
            <a:ext cx="806399" cy="390599"/>
          </a:xfrm>
          <a:prstGeom prst="rect">
            <a:avLst/>
          </a:prstGeom>
          <a:noFill/>
          <a:ln>
            <a:noFill/>
          </a:ln>
        </p:spPr>
      </p:pic>
      <p:pic>
        <p:nvPicPr>
          <p:cNvPr id="369" name="Shape 369"/>
          <p:cNvPicPr preferRelativeResize="0"/>
          <p:nvPr/>
        </p:nvPicPr>
        <p:blipFill rotWithShape="1">
          <a:blip r:embed="rId8">
            <a:alphaModFix/>
          </a:blip>
          <a:srcRect/>
          <a:stretch/>
        </p:blipFill>
        <p:spPr>
          <a:xfrm>
            <a:off x="5291639" y="1441800"/>
            <a:ext cx="806399" cy="390599"/>
          </a:xfrm>
          <a:prstGeom prst="rect">
            <a:avLst/>
          </a:prstGeom>
          <a:noFill/>
          <a:ln>
            <a:noFill/>
          </a:ln>
        </p:spPr>
      </p:pic>
      <p:pic>
        <p:nvPicPr>
          <p:cNvPr id="370" name="Shape 370"/>
          <p:cNvPicPr preferRelativeResize="0"/>
          <p:nvPr/>
        </p:nvPicPr>
        <p:blipFill rotWithShape="1">
          <a:blip r:embed="rId8">
            <a:alphaModFix/>
          </a:blip>
          <a:srcRect/>
          <a:stretch/>
        </p:blipFill>
        <p:spPr>
          <a:xfrm>
            <a:off x="6154919" y="1441800"/>
            <a:ext cx="806399" cy="390599"/>
          </a:xfrm>
          <a:prstGeom prst="rect">
            <a:avLst/>
          </a:prstGeom>
          <a:noFill/>
          <a:ln>
            <a:noFill/>
          </a:ln>
        </p:spPr>
      </p:pic>
      <p:pic>
        <p:nvPicPr>
          <p:cNvPr id="371" name="Shape 371"/>
          <p:cNvPicPr preferRelativeResize="0"/>
          <p:nvPr/>
        </p:nvPicPr>
        <p:blipFill rotWithShape="1">
          <a:blip r:embed="rId8">
            <a:alphaModFix/>
          </a:blip>
          <a:srcRect/>
          <a:stretch/>
        </p:blipFill>
        <p:spPr>
          <a:xfrm>
            <a:off x="7018200" y="1441800"/>
            <a:ext cx="806399" cy="390599"/>
          </a:xfrm>
          <a:prstGeom prst="rect">
            <a:avLst/>
          </a:prstGeom>
          <a:noFill/>
          <a:ln>
            <a:noFill/>
          </a:ln>
        </p:spPr>
      </p:pic>
      <p:pic>
        <p:nvPicPr>
          <p:cNvPr id="372" name="Shape 372"/>
          <p:cNvPicPr preferRelativeResize="0"/>
          <p:nvPr/>
        </p:nvPicPr>
        <p:blipFill rotWithShape="1">
          <a:blip r:embed="rId8">
            <a:alphaModFix/>
          </a:blip>
          <a:srcRect/>
          <a:stretch/>
        </p:blipFill>
        <p:spPr>
          <a:xfrm>
            <a:off x="7881479" y="1441800"/>
            <a:ext cx="806399" cy="390599"/>
          </a:xfrm>
          <a:prstGeom prst="rect">
            <a:avLst/>
          </a:prstGeom>
          <a:noFill/>
          <a:ln>
            <a:noFill/>
          </a:ln>
        </p:spPr>
      </p:pic>
      <p:pic>
        <p:nvPicPr>
          <p:cNvPr id="373" name="Shape 373"/>
          <p:cNvPicPr preferRelativeResize="0"/>
          <p:nvPr/>
        </p:nvPicPr>
        <p:blipFill rotWithShape="1">
          <a:blip r:embed="rId8">
            <a:alphaModFix/>
          </a:blip>
          <a:srcRect/>
          <a:stretch/>
        </p:blipFill>
        <p:spPr>
          <a:xfrm>
            <a:off x="8744760" y="1441800"/>
            <a:ext cx="806399" cy="390599"/>
          </a:xfrm>
          <a:prstGeom prst="rect">
            <a:avLst/>
          </a:prstGeom>
          <a:noFill/>
          <a:ln>
            <a:noFill/>
          </a:ln>
        </p:spPr>
      </p:pic>
      <p:pic>
        <p:nvPicPr>
          <p:cNvPr id="374" name="Shape 374"/>
          <p:cNvPicPr preferRelativeResize="0"/>
          <p:nvPr/>
        </p:nvPicPr>
        <p:blipFill rotWithShape="1">
          <a:blip r:embed="rId9">
            <a:alphaModFix/>
          </a:blip>
          <a:srcRect/>
          <a:stretch/>
        </p:blipFill>
        <p:spPr>
          <a:xfrm>
            <a:off x="3543839" y="1409759"/>
            <a:ext cx="6009839" cy="409319"/>
          </a:xfrm>
          <a:prstGeom prst="rect">
            <a:avLst/>
          </a:prstGeom>
          <a:noFill/>
          <a:ln>
            <a:noFill/>
          </a:ln>
        </p:spPr>
      </p:pic>
      <p:pic>
        <p:nvPicPr>
          <p:cNvPr id="375" name="Shape 375"/>
          <p:cNvPicPr preferRelativeResize="0"/>
          <p:nvPr/>
        </p:nvPicPr>
        <p:blipFill rotWithShape="1">
          <a:blip r:embed="rId9">
            <a:alphaModFix/>
          </a:blip>
          <a:srcRect/>
          <a:stretch/>
        </p:blipFill>
        <p:spPr>
          <a:xfrm>
            <a:off x="3546000" y="2067119"/>
            <a:ext cx="6009839" cy="409319"/>
          </a:xfrm>
          <a:prstGeom prst="rect">
            <a:avLst/>
          </a:prstGeom>
          <a:noFill/>
          <a:ln>
            <a:noFill/>
          </a:ln>
        </p:spPr>
      </p:pic>
      <p:pic>
        <p:nvPicPr>
          <p:cNvPr id="376" name="Shape 376"/>
          <p:cNvPicPr preferRelativeResize="0"/>
          <p:nvPr/>
        </p:nvPicPr>
        <p:blipFill rotWithShape="1">
          <a:blip r:embed="rId9">
            <a:alphaModFix/>
          </a:blip>
          <a:srcRect/>
          <a:stretch/>
        </p:blipFill>
        <p:spPr>
          <a:xfrm>
            <a:off x="3543480" y="2705400"/>
            <a:ext cx="6009839" cy="409319"/>
          </a:xfrm>
          <a:prstGeom prst="rect">
            <a:avLst/>
          </a:prstGeom>
          <a:noFill/>
          <a:ln>
            <a:noFill/>
          </a:ln>
        </p:spPr>
      </p:pic>
      <p:pic>
        <p:nvPicPr>
          <p:cNvPr id="377" name="Shape 377"/>
          <p:cNvPicPr preferRelativeResize="0"/>
          <p:nvPr/>
        </p:nvPicPr>
        <p:blipFill rotWithShape="1">
          <a:blip r:embed="rId9">
            <a:alphaModFix/>
          </a:blip>
          <a:srcRect/>
          <a:stretch/>
        </p:blipFill>
        <p:spPr>
          <a:xfrm>
            <a:off x="3545639" y="3349439"/>
            <a:ext cx="6009839" cy="409319"/>
          </a:xfrm>
          <a:prstGeom prst="rect">
            <a:avLst/>
          </a:prstGeom>
          <a:noFill/>
          <a:ln>
            <a:noFill/>
          </a:ln>
        </p:spPr>
      </p:pic>
      <p:pic>
        <p:nvPicPr>
          <p:cNvPr id="378" name="Shape 378"/>
          <p:cNvPicPr preferRelativeResize="0"/>
          <p:nvPr/>
        </p:nvPicPr>
        <p:blipFill rotWithShape="1">
          <a:blip r:embed="rId9">
            <a:alphaModFix/>
          </a:blip>
          <a:srcRect/>
          <a:stretch/>
        </p:blipFill>
        <p:spPr>
          <a:xfrm>
            <a:off x="3547800" y="4006800"/>
            <a:ext cx="6009839" cy="409319"/>
          </a:xfrm>
          <a:prstGeom prst="rect">
            <a:avLst/>
          </a:prstGeom>
          <a:noFill/>
          <a:ln>
            <a:noFill/>
          </a:ln>
        </p:spPr>
      </p:pic>
      <p:pic>
        <p:nvPicPr>
          <p:cNvPr id="379" name="Shape 379"/>
          <p:cNvPicPr preferRelativeResize="0"/>
          <p:nvPr/>
        </p:nvPicPr>
        <p:blipFill rotWithShape="1">
          <a:blip r:embed="rId9">
            <a:alphaModFix/>
          </a:blip>
          <a:srcRect/>
          <a:stretch/>
        </p:blipFill>
        <p:spPr>
          <a:xfrm>
            <a:off x="3540600" y="4636800"/>
            <a:ext cx="6009839" cy="409319"/>
          </a:xfrm>
          <a:prstGeom prst="rect">
            <a:avLst/>
          </a:prstGeom>
          <a:noFill/>
          <a:ln>
            <a:noFill/>
          </a:ln>
        </p:spPr>
      </p:pic>
      <p:sp>
        <p:nvSpPr>
          <p:cNvPr id="380" name="Shape 38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eliminates the matrix from Hell</a:t>
            </a:r>
          </a:p>
        </p:txBody>
      </p:sp>
    </p:spTree>
  </p:cSld>
  <p:clrMapOvr>
    <a:masterClrMapping/>
  </p:clrMapOvr>
  <p:transition spd="slow">
    <p:fade/>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5156</Words>
  <Application>Microsoft Office PowerPoint</Application>
  <PresentationFormat>מסך רחב</PresentationFormat>
  <Paragraphs>1007</Paragraphs>
  <Slides>77</Slides>
  <Notes>77</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77</vt:i4>
      </vt:variant>
    </vt:vector>
  </HeadingPairs>
  <TitlesOfParts>
    <vt:vector size="88" baseType="lpstr">
      <vt:lpstr>Trebuchet MS</vt:lpstr>
      <vt:lpstr>Roboto</vt:lpstr>
      <vt:lpstr>Arial</vt:lpstr>
      <vt:lpstr>Rasa</vt:lpstr>
      <vt:lpstr>Noto Sans Symbols</vt:lpstr>
      <vt:lpstr>Cabin</vt:lpstr>
      <vt:lpstr>Verdana</vt:lpstr>
      <vt:lpstr>Courier New</vt:lpstr>
      <vt:lpstr>Calibri</vt:lpstr>
      <vt:lpstr>Wingdings</vt:lpstr>
      <vt:lpstr>material</vt:lpstr>
      <vt:lpstr>Docker fundamentals</vt:lpstr>
      <vt:lpstr>Agenda</vt:lpstr>
      <vt:lpstr>The Challenge</vt:lpstr>
      <vt:lpstr>The Matrix From Hell</vt:lpstr>
      <vt:lpstr>Cargo Transport Pre-1960</vt:lpstr>
      <vt:lpstr>Also a matrix from hell</vt:lpstr>
      <vt:lpstr>Solution: Intermodal Shipping Container</vt:lpstr>
      <vt:lpstr>Docker is a shipping container system for code </vt:lpstr>
      <vt:lpstr>Docker eliminates the matrix from Hell</vt:lpstr>
      <vt:lpstr>Why Developers Care</vt:lpstr>
      <vt:lpstr>Why Devops Cares?</vt:lpstr>
      <vt:lpstr>Why it works—separation of concerns</vt:lpstr>
      <vt:lpstr>More technical explanation</vt:lpstr>
      <vt:lpstr>What is Docker, really?</vt:lpstr>
      <vt:lpstr>Containers vs virtual machines</vt:lpstr>
      <vt:lpstr>Why are Docker containers lightweight?</vt:lpstr>
      <vt:lpstr>What are the basics of the Docker system?</vt:lpstr>
      <vt:lpstr>Changes and Updates</vt:lpstr>
      <vt:lpstr>Who uses docker?</vt:lpstr>
      <vt:lpstr>Who can benefit from Docker?</vt:lpstr>
      <vt:lpstr>How does it help?</vt:lpstr>
      <vt:lpstr>Microservices overview</vt:lpstr>
      <vt:lpstr>מצגת של PowerPoint</vt:lpstr>
      <vt:lpstr>Micro-service architecture benefits</vt:lpstr>
      <vt:lpstr>מצגת של PowerPoint</vt:lpstr>
      <vt:lpstr>מצגת של PowerPoint</vt:lpstr>
      <vt:lpstr>מצגת של PowerPoint</vt:lpstr>
      <vt:lpstr>Lets get started!</vt:lpstr>
      <vt:lpstr>Docker Terminology</vt:lpstr>
      <vt:lpstr>Obtaining and installing Docker</vt:lpstr>
      <vt:lpstr>If everything is worked properly you should see the following message: </vt:lpstr>
      <vt:lpstr>Docker Architecture</vt:lpstr>
      <vt:lpstr>Cgroups</vt:lpstr>
      <vt:lpstr>Cgroup features</vt:lpstr>
      <vt:lpstr>Namespaces</vt:lpstr>
      <vt:lpstr>Union File systems </vt:lpstr>
      <vt:lpstr>AUFS layers</vt:lpstr>
      <vt:lpstr>Connecting everything</vt:lpstr>
      <vt:lpstr>מצגת של PowerPoint</vt:lpstr>
      <vt:lpstr>Exercise 1 - Our first docker container</vt:lpstr>
      <vt:lpstr>docker - the command line tool</vt:lpstr>
      <vt:lpstr>Exercise 2 - Add own package and image </vt:lpstr>
      <vt:lpstr>How does this work?</vt:lpstr>
      <vt:lpstr>מצגת של PowerPoint</vt:lpstr>
      <vt:lpstr>Exercise 3 Understanding the layers</vt:lpstr>
      <vt:lpstr>Networking in docker</vt:lpstr>
      <vt:lpstr>Docker Daemon mode</vt:lpstr>
      <vt:lpstr>Exercise 4: Expose the service</vt:lpstr>
      <vt:lpstr>Dockerfile</vt:lpstr>
      <vt:lpstr>Dockerfile</vt:lpstr>
      <vt:lpstr>FROM</vt:lpstr>
      <vt:lpstr>RUN</vt:lpstr>
      <vt:lpstr>docker build</vt:lpstr>
      <vt:lpstr>Example: Memcached</vt:lpstr>
      <vt:lpstr># Commenting</vt:lpstr>
      <vt:lpstr>ENTRYPOINT </vt:lpstr>
      <vt:lpstr>ENTRYPOINT option 2 </vt:lpstr>
      <vt:lpstr>USER</vt:lpstr>
      <vt:lpstr>EXPOSE</vt:lpstr>
      <vt:lpstr>Exercise 5: Dockerfile apache2/wget</vt:lpstr>
      <vt:lpstr>Share images in docker repository</vt:lpstr>
      <vt:lpstr>Exercise 6: Share your image</vt:lpstr>
      <vt:lpstr>Docker best practices</vt:lpstr>
      <vt:lpstr>Containers should be ephemeral</vt:lpstr>
      <vt:lpstr>Use a .dockerignore file</vt:lpstr>
      <vt:lpstr>Here is an example .dockerignore file:</vt:lpstr>
      <vt:lpstr>Avoid installing unnecessary packages</vt:lpstr>
      <vt:lpstr>Run only one process per container</vt:lpstr>
      <vt:lpstr>Sort multi-line arguments</vt:lpstr>
      <vt:lpstr>Build cache</vt:lpstr>
      <vt:lpstr>Build cache</vt:lpstr>
      <vt:lpstr>The Dockerfile instructions – Best practices</vt:lpstr>
      <vt:lpstr>The Dockerfile instructions – Best practices</vt:lpstr>
      <vt:lpstr>The Dockerfile instructions – Best practices</vt:lpstr>
      <vt:lpstr>The Dockerfile instructions – Best practices</vt:lpstr>
      <vt:lpstr>Want to learn more?</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fundamentals</dc:title>
  <cp:lastModifiedBy>Hackeru</cp:lastModifiedBy>
  <cp:revision>11</cp:revision>
  <dcterms:modified xsi:type="dcterms:W3CDTF">2017-01-30T12:41:47Z</dcterms:modified>
</cp:coreProperties>
</file>